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0"/>
  </p:notesMasterIdLst>
  <p:sldIdLst>
    <p:sldId id="262" r:id="rId2"/>
    <p:sldId id="272" r:id="rId3"/>
    <p:sldId id="268" r:id="rId4"/>
    <p:sldId id="263" r:id="rId5"/>
    <p:sldId id="264" r:id="rId6"/>
    <p:sldId id="275" r:id="rId7"/>
    <p:sldId id="269" r:id="rId8"/>
    <p:sldId id="297" r:id="rId9"/>
    <p:sldId id="273" r:id="rId10"/>
    <p:sldId id="274" r:id="rId11"/>
    <p:sldId id="295" r:id="rId12"/>
    <p:sldId id="296" r:id="rId13"/>
    <p:sldId id="277" r:id="rId14"/>
    <p:sldId id="293" r:id="rId15"/>
    <p:sldId id="294" r:id="rId16"/>
    <p:sldId id="289" r:id="rId17"/>
    <p:sldId id="288" r:id="rId18"/>
    <p:sldId id="28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12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882122-1D9E-45EA-B5E4-E156BCD344C0}" type="datetimeFigureOut">
              <a:rPr lang="en-GB" smtClean="0"/>
              <a:pPr/>
              <a:t>28/01/2022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A4267E-21EE-4919-84A8-18A4F99897B7}"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2C8FFCC-266C-4ACF-A05F-CC103163F401}" type="slidenum">
              <a:rPr lang="en-US" altLang="en-US" smtClean="0"/>
              <a:pPr/>
              <a:t>1</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altLang="en-US" smtClean="0"/>
              <a:t>Welcome to a brief taster of our whole school synthetic phonics reading programme – Read Write Inc!</a:t>
            </a:r>
          </a:p>
          <a:p>
            <a:pPr eaLnBrk="1" hangingPunct="1"/>
            <a:r>
              <a:rPr lang="en-US" altLang="en-US" i="1" smtClean="0"/>
              <a:t>Please insert own notes for introduction/welcome.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Storybooks/</a:t>
            </a:r>
            <a:r>
              <a:rPr lang="en-US" i="0" baseline="0" dirty="0" smtClean="0"/>
              <a:t> b</a:t>
            </a:r>
            <a:r>
              <a:rPr lang="en-US" i="0" dirty="0" smtClean="0"/>
              <a:t>lack and white paper versions of the Storybooks</a:t>
            </a:r>
            <a:r>
              <a:rPr lang="en-US" i="0" baseline="0" dirty="0" smtClean="0"/>
              <a:t> will be sent home for your children</a:t>
            </a:r>
            <a:r>
              <a:rPr lang="en-US" baseline="0" dirty="0" smtClean="0"/>
              <a:t> to read. </a:t>
            </a:r>
          </a:p>
          <a:p>
            <a:r>
              <a:rPr lang="en-US" baseline="0" dirty="0" smtClean="0"/>
              <a:t>They will know all of the sounds used in the Storybook as they will bring home the book that they have already read three times in the classroom.</a:t>
            </a:r>
          </a:p>
          <a:p>
            <a:r>
              <a:rPr lang="en-US" baseline="0" dirty="0" smtClean="0"/>
              <a:t>This means they will be able to read the text with fluency and confidence – like a storyteller. They will enjoy reading to you.</a:t>
            </a:r>
          </a:p>
          <a:p>
            <a:r>
              <a:rPr lang="en-US" baseline="0" dirty="0" smtClean="0"/>
              <a:t>This does not mean the text is too easy for them – it means they are reading at the correct level.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We do not send texts home the children cannot read because we always want them to be set up to succeed in their reading.</a:t>
            </a:r>
            <a:endParaRPr lang="en-US" b="0" dirty="0"/>
          </a:p>
        </p:txBody>
      </p:sp>
      <p:sp>
        <p:nvSpPr>
          <p:cNvPr id="4" name="Slide Number Placeholder 3"/>
          <p:cNvSpPr>
            <a:spLocks noGrp="1"/>
          </p:cNvSpPr>
          <p:nvPr>
            <p:ph type="sldNum" sz="quarter" idx="10"/>
          </p:nvPr>
        </p:nvSpPr>
        <p:spPr/>
        <p:txBody>
          <a:bodyPr/>
          <a:lstStyle/>
          <a:p>
            <a:fld id="{492E07CC-6AAD-1047-BB31-41E7C9B8EA12}" type="slidenum">
              <a:rPr lang="en-US" smtClean="0"/>
              <a:pPr/>
              <a:t>13</a:t>
            </a:fld>
            <a:endParaRPr lang="en-US"/>
          </a:p>
        </p:txBody>
      </p:sp>
    </p:spTree>
    <p:extLst>
      <p:ext uri="{BB962C8B-B14F-4D97-AF65-F5344CB8AC3E}">
        <p14:creationId xmlns:p14="http://schemas.microsoft.com/office/powerpoint/2010/main" val="3700689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a:spcBef>
                <a:spcPct val="0"/>
              </a:spcBef>
            </a:pPr>
            <a:r>
              <a:rPr lang="en-GB" altLang="en-US" smtClean="0">
                <a:solidFill>
                  <a:schemeClr val="tx2"/>
                </a:solidFill>
              </a:rPr>
              <a:t>If English had a simple code spelling and reading would be much easier!!</a:t>
            </a:r>
            <a:endParaRPr lang="en-US" altLang="en-US" smtClean="0">
              <a:solidFill>
                <a:schemeClr val="tx2"/>
              </a:solidFill>
            </a:endParaRPr>
          </a:p>
          <a:p>
            <a:pPr>
              <a:spcBef>
                <a:spcPct val="0"/>
              </a:spcBef>
            </a:pPr>
            <a:r>
              <a:rPr lang="en-GB" altLang="en-US" smtClean="0">
                <a:latin typeface="Arial" charset="0"/>
              </a:rPr>
              <a:t>Have a quick read for fun.</a:t>
            </a:r>
          </a:p>
          <a:p>
            <a:pPr>
              <a:spcBef>
                <a:spcPct val="0"/>
              </a:spcBef>
            </a:pPr>
            <a:r>
              <a:rPr lang="en-GB" altLang="en-US" smtClean="0">
                <a:latin typeface="Arial" charset="0"/>
              </a:rPr>
              <a:t>But of course, it’s not like this!!</a:t>
            </a:r>
          </a:p>
          <a:p>
            <a:endParaRPr lang="en-GB" altLang="en-US" smtClean="0"/>
          </a:p>
        </p:txBody>
      </p:sp>
      <p:sp>
        <p:nvSpPr>
          <p:cNvPr id="4" name="Footer Placeholder 3"/>
          <p:cNvSpPr>
            <a:spLocks noGrp="1"/>
          </p:cNvSpPr>
          <p:nvPr>
            <p:ph type="ftr" sz="quarter" idx="4"/>
          </p:nvPr>
        </p:nvSpPr>
        <p:spPr/>
        <p:txBody>
          <a:bodyPr/>
          <a:lstStyle/>
          <a:p>
            <a:pPr>
              <a:defRPr/>
            </a:pPr>
            <a:r>
              <a:rPr lang="en-US" smtClean="0"/>
              <a:t>Copyright Ruth Miskin Literacy</a:t>
            </a:r>
            <a:endParaRPr lang="en-US"/>
          </a:p>
        </p:txBody>
      </p:sp>
      <p:sp>
        <p:nvSpPr>
          <p:cNvPr id="48133" name="Slide Number Placeholder 4"/>
          <p:cNvSpPr>
            <a:spLocks noGrp="1"/>
          </p:cNvSpPr>
          <p:nvPr>
            <p:ph type="sldNum" sz="quarter" idx="5"/>
          </p:nvPr>
        </p:nvSpPr>
        <p:spPr>
          <a:noFill/>
        </p:spPr>
        <p:txBody>
          <a:bodyPr/>
          <a:lstStyle/>
          <a:p>
            <a:fld id="{12CE6A94-B796-482E-A446-E26F786FFB3B}" type="slidenum">
              <a:rPr lang="en-US" altLang="en-US" smtClean="0"/>
              <a:pPr/>
              <a:t>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ct val="25000"/>
              <a:buFont typeface="Times New Roman"/>
              <a:buNone/>
            </a:pPr>
            <a:r>
              <a:rPr lang="en-US" sz="1200" b="0" i="0" u="none" strike="noStrike" cap="none" dirty="0" smtClean="0">
                <a:solidFill>
                  <a:schemeClr val="dk1"/>
                </a:solidFill>
                <a:latin typeface="Times New Roman"/>
                <a:ea typeface="Times New Roman"/>
                <a:cs typeface="Times New Roman"/>
                <a:sym typeface="Times New Roman"/>
              </a:rPr>
              <a:t>In English we have more than 150 ways to represent 44 sounds, using </a:t>
            </a:r>
            <a:r>
              <a:rPr lang="en-US" dirty="0" smtClean="0">
                <a:latin typeface="Times New Roman"/>
                <a:ea typeface="Times New Roman"/>
                <a:cs typeface="Times New Roman"/>
                <a:sym typeface="Times New Roman"/>
              </a:rPr>
              <a:t>the</a:t>
            </a:r>
            <a:r>
              <a:rPr lang="en-US" sz="1200" b="0" i="0" u="none" strike="noStrike" cap="none" dirty="0" smtClean="0">
                <a:solidFill>
                  <a:schemeClr val="dk1"/>
                </a:solidFill>
                <a:latin typeface="Times New Roman"/>
                <a:ea typeface="Times New Roman"/>
                <a:cs typeface="Times New Roman"/>
                <a:sym typeface="Times New Roman"/>
              </a:rPr>
              <a:t> 26 letters in the alphabet</a:t>
            </a:r>
            <a:r>
              <a:rPr lang="en-US" dirty="0" smtClean="0">
                <a:latin typeface="Times New Roman"/>
                <a:ea typeface="Times New Roman"/>
                <a:cs typeface="Times New Roman"/>
                <a:sym typeface="Times New Roman"/>
              </a:rPr>
              <a:t>.</a:t>
            </a:r>
          </a:p>
          <a:p>
            <a:pPr marL="0" marR="0" lvl="0" indent="0" algn="l" rtl="0">
              <a:lnSpc>
                <a:spcPct val="100000"/>
              </a:lnSpc>
              <a:spcBef>
                <a:spcPts val="0"/>
              </a:spcBef>
              <a:spcAft>
                <a:spcPts val="0"/>
              </a:spcAft>
              <a:buClr>
                <a:schemeClr val="dk1"/>
              </a:buClr>
              <a:buSzPct val="25000"/>
              <a:buFont typeface="Times New Roman"/>
              <a:buNone/>
            </a:pPr>
            <a:r>
              <a:rPr lang="en-US" dirty="0" smtClean="0">
                <a:latin typeface="Times New Roman"/>
                <a:ea typeface="Times New Roman"/>
                <a:cs typeface="Times New Roman"/>
                <a:sym typeface="Times New Roman"/>
              </a:rPr>
              <a:t>This means we have to </a:t>
            </a:r>
            <a:r>
              <a:rPr lang="en-US" sz="1200" b="0" i="0" u="none" strike="noStrike" cap="none" dirty="0" smtClean="0">
                <a:solidFill>
                  <a:schemeClr val="dk1"/>
                </a:solidFill>
                <a:latin typeface="Times New Roman"/>
                <a:ea typeface="Times New Roman"/>
                <a:cs typeface="Times New Roman"/>
                <a:sym typeface="Times New Roman"/>
              </a:rPr>
              <a:t>group letter</a:t>
            </a:r>
            <a:r>
              <a:rPr lang="en-US" dirty="0" smtClean="0">
                <a:latin typeface="Times New Roman"/>
                <a:ea typeface="Times New Roman"/>
                <a:cs typeface="Times New Roman"/>
                <a:sym typeface="Times New Roman"/>
              </a:rPr>
              <a:t>s together to write some sounds. </a:t>
            </a:r>
            <a:r>
              <a:rPr lang="en-US" i="1" dirty="0" smtClean="0">
                <a:latin typeface="Times New Roman"/>
                <a:ea typeface="Times New Roman"/>
                <a:cs typeface="Times New Roman"/>
                <a:sym typeface="Times New Roman"/>
              </a:rPr>
              <a:t>Show with a grapheme such as ‘</a:t>
            </a:r>
            <a:r>
              <a:rPr lang="en-US" i="1" dirty="0" err="1" smtClean="0">
                <a:latin typeface="Times New Roman"/>
                <a:ea typeface="Times New Roman"/>
                <a:cs typeface="Times New Roman"/>
                <a:sym typeface="Times New Roman"/>
              </a:rPr>
              <a:t>igh</a:t>
            </a:r>
            <a:r>
              <a:rPr lang="en-US" i="1" dirty="0" smtClean="0">
                <a:latin typeface="Times New Roman"/>
                <a:ea typeface="Times New Roman"/>
                <a:cs typeface="Times New Roman"/>
                <a:sym typeface="Times New Roman"/>
              </a:rPr>
              <a:t>’.</a:t>
            </a:r>
          </a:p>
          <a:p>
            <a:pPr marL="0" marR="0" lvl="0" indent="0" algn="l" rtl="0">
              <a:lnSpc>
                <a:spcPct val="100000"/>
              </a:lnSpc>
              <a:spcBef>
                <a:spcPts val="0"/>
              </a:spcBef>
              <a:spcAft>
                <a:spcPts val="0"/>
              </a:spcAft>
              <a:buClr>
                <a:schemeClr val="dk1"/>
              </a:buClr>
              <a:buSzPct val="25000"/>
              <a:buFont typeface="Times New Roman"/>
              <a:buNone/>
            </a:pPr>
            <a:endParaRPr lang="en-US" dirty="0" smtClean="0">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ct val="25000"/>
              <a:buFont typeface="Times New Roman"/>
              <a:buNone/>
            </a:pPr>
            <a:r>
              <a:rPr lang="en-US" dirty="0" smtClean="0">
                <a:latin typeface="Times New Roman"/>
                <a:ea typeface="Times New Roman"/>
                <a:cs typeface="Times New Roman"/>
                <a:sym typeface="Times New Roman"/>
              </a:rPr>
              <a:t>This makes our language one of the most complex in the world!</a:t>
            </a:r>
          </a:p>
          <a:p>
            <a:pPr marL="0" marR="0" lvl="0" indent="0" algn="l" rtl="0">
              <a:lnSpc>
                <a:spcPct val="100000"/>
              </a:lnSpc>
              <a:spcBef>
                <a:spcPts val="0"/>
              </a:spcBef>
              <a:spcAft>
                <a:spcPts val="0"/>
              </a:spcAft>
              <a:buClr>
                <a:schemeClr val="dk1"/>
              </a:buClr>
              <a:buSzPct val="25000"/>
              <a:buFont typeface="Calibri"/>
              <a:buNone/>
            </a:pPr>
            <a:endParaRPr lang="en-US" sz="1200" b="0" i="0" u="none" strike="noStrike" cap="none" dirty="0" smtClean="0">
              <a:solidFill>
                <a:schemeClr val="dk1"/>
              </a:solidFill>
              <a:latin typeface="Times New Roman"/>
              <a:ea typeface="Times New Roman"/>
              <a:cs typeface="Times New Roman"/>
              <a:sym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Times New Roman" charset="0"/>
            </a:endParaRPr>
          </a:p>
          <a:p>
            <a:endParaRPr lang="en-US" dirty="0"/>
          </a:p>
        </p:txBody>
      </p:sp>
      <p:sp>
        <p:nvSpPr>
          <p:cNvPr id="4" name="Slide Number Placeholder 3"/>
          <p:cNvSpPr>
            <a:spLocks noGrp="1"/>
          </p:cNvSpPr>
          <p:nvPr>
            <p:ph type="sldNum" sz="quarter" idx="10"/>
          </p:nvPr>
        </p:nvSpPr>
        <p:spPr/>
        <p:txBody>
          <a:bodyPr/>
          <a:lstStyle/>
          <a:p>
            <a:fld id="{492E07CC-6AAD-1047-BB31-41E7C9B8EA12}" type="slidenum">
              <a:rPr lang="en-US" smtClean="0"/>
              <a:pPr/>
              <a:t>3</a:t>
            </a:fld>
            <a:endParaRPr lang="en-US"/>
          </a:p>
        </p:txBody>
      </p:sp>
    </p:spTree>
    <p:extLst>
      <p:ext uri="{BB962C8B-B14F-4D97-AF65-F5344CB8AC3E}">
        <p14:creationId xmlns:p14="http://schemas.microsoft.com/office/powerpoint/2010/main" val="560778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fld id="{E2308E4E-93BE-E844-9AB6-A25FD0B956F7}" type="slidenum">
              <a:rPr lang="en-US">
                <a:latin typeface="Calibri" charset="0"/>
              </a:rPr>
              <a:pPr/>
              <a:t>4</a:t>
            </a:fld>
            <a:endParaRPr lang="en-US">
              <a:latin typeface="Calibri"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i="0" dirty="0" smtClean="0">
                <a:latin typeface="Calibri" charset="0"/>
              </a:rPr>
              <a:t>Using</a:t>
            </a:r>
            <a:r>
              <a:rPr lang="en-GB" i="1" dirty="0" smtClean="0">
                <a:latin typeface="Calibri" charset="0"/>
              </a:rPr>
              <a:t> Read Write Inc.</a:t>
            </a:r>
            <a:r>
              <a:rPr lang="en-GB" i="1" baseline="0" dirty="0" smtClean="0">
                <a:latin typeface="Calibri" charset="0"/>
              </a:rPr>
              <a:t> </a:t>
            </a:r>
            <a:r>
              <a:rPr lang="en-GB" i="0" baseline="0" dirty="0" smtClean="0">
                <a:latin typeface="Calibri" charset="0"/>
              </a:rPr>
              <a:t>Phonics</a:t>
            </a:r>
            <a:r>
              <a:rPr lang="en-GB" i="1" baseline="0" dirty="0" smtClean="0">
                <a:latin typeface="Calibri" charset="0"/>
              </a:rPr>
              <a:t> </a:t>
            </a:r>
            <a:r>
              <a:rPr lang="en-GB" dirty="0" smtClean="0">
                <a:latin typeface="Calibri" charset="0"/>
              </a:rPr>
              <a:t>will ensure all</a:t>
            </a:r>
            <a:r>
              <a:rPr lang="en-GB" baseline="0" dirty="0" smtClean="0">
                <a:latin typeface="Calibri" charset="0"/>
              </a:rPr>
              <a:t> children who come to our school learn to read</a:t>
            </a:r>
            <a:r>
              <a:rPr lang="en-GB" dirty="0" smtClean="0">
                <a:latin typeface="Calibri" charset="0"/>
              </a:rPr>
              <a:t>: </a:t>
            </a:r>
          </a:p>
          <a:p>
            <a:pPr marL="171450" indent="-171450">
              <a:spcBef>
                <a:spcPct val="0"/>
              </a:spcBef>
              <a:buFont typeface="Arial"/>
              <a:buChar char="•"/>
            </a:pPr>
            <a:r>
              <a:rPr lang="en-GB" dirty="0" smtClean="0">
                <a:latin typeface="Calibri" charset="0"/>
              </a:rPr>
              <a:t>Nursery</a:t>
            </a:r>
            <a:r>
              <a:rPr lang="en-GB" baseline="0" dirty="0" smtClean="0">
                <a:latin typeface="Calibri" charset="0"/>
              </a:rPr>
              <a:t> – Y1</a:t>
            </a:r>
          </a:p>
          <a:p>
            <a:pPr marL="171450" indent="-171450">
              <a:spcBef>
                <a:spcPct val="0"/>
              </a:spcBef>
              <a:buFont typeface="Arial"/>
              <a:buChar char="•"/>
            </a:pPr>
            <a:r>
              <a:rPr lang="en-GB" dirty="0" smtClean="0">
                <a:latin typeface="Calibri" charset="0"/>
              </a:rPr>
              <a:t>Older pupils who have struggled</a:t>
            </a:r>
            <a:r>
              <a:rPr lang="en-GB" baseline="0" dirty="0" smtClean="0">
                <a:latin typeface="Calibri" charset="0"/>
              </a:rPr>
              <a:t> to learn to read and need to ‘catch up’</a:t>
            </a:r>
          </a:p>
          <a:p>
            <a:pPr marL="171450" indent="-171450">
              <a:spcBef>
                <a:spcPct val="0"/>
              </a:spcBef>
              <a:buFont typeface="Arial"/>
              <a:buChar char="•"/>
            </a:pPr>
            <a:r>
              <a:rPr lang="en-GB" dirty="0" smtClean="0">
                <a:latin typeface="Calibri" charset="0"/>
              </a:rPr>
              <a:t>EAL</a:t>
            </a:r>
            <a:r>
              <a:rPr lang="en-GB" baseline="0" dirty="0" smtClean="0">
                <a:latin typeface="Calibri" charset="0"/>
              </a:rPr>
              <a:t> pupils</a:t>
            </a:r>
          </a:p>
          <a:p>
            <a:pPr marL="171450" indent="-171450">
              <a:spcBef>
                <a:spcPct val="0"/>
              </a:spcBef>
              <a:buFont typeface="Arial"/>
              <a:buChar char="•"/>
            </a:pPr>
            <a:r>
              <a:rPr lang="en-GB" dirty="0" smtClean="0">
                <a:latin typeface="Calibri" charset="0"/>
              </a:rPr>
              <a:t>Children with SEN</a:t>
            </a:r>
            <a:r>
              <a:rPr lang="en-GB" baseline="0" dirty="0" smtClean="0">
                <a:latin typeface="Calibri" charset="0"/>
              </a:rPr>
              <a:t> and</a:t>
            </a:r>
            <a:r>
              <a:rPr lang="en-GB" dirty="0" smtClean="0">
                <a:latin typeface="Calibri" charset="0"/>
              </a:rPr>
              <a:t> dyslexia</a:t>
            </a:r>
            <a:r>
              <a:rPr lang="en-GB" baseline="0" dirty="0" smtClean="0">
                <a:latin typeface="Calibri" charset="0"/>
              </a:rPr>
              <a:t> </a:t>
            </a:r>
            <a:r>
              <a:rPr lang="en-GB" dirty="0" smtClean="0">
                <a:latin typeface="Calibri" charset="0"/>
              </a:rPr>
              <a:t>also</a:t>
            </a:r>
            <a:r>
              <a:rPr lang="en-GB" baseline="0" dirty="0" smtClean="0">
                <a:latin typeface="Calibri" charset="0"/>
              </a:rPr>
              <a:t> </a:t>
            </a:r>
            <a:r>
              <a:rPr lang="en-GB" dirty="0" smtClean="0">
                <a:latin typeface="Calibri" charset="0"/>
              </a:rPr>
              <a:t>learn to</a:t>
            </a:r>
            <a:r>
              <a:rPr lang="en-GB" baseline="0" dirty="0" smtClean="0">
                <a:latin typeface="Calibri" charset="0"/>
              </a:rPr>
              <a:t> read using </a:t>
            </a:r>
            <a:r>
              <a:rPr lang="en-GB" dirty="0" smtClean="0">
                <a:latin typeface="Calibri" charset="0"/>
              </a:rPr>
              <a:t>this </a:t>
            </a:r>
            <a:r>
              <a:rPr lang="en-GB" dirty="0">
                <a:latin typeface="Calibri" charset="0"/>
              </a:rPr>
              <a:t>programme</a:t>
            </a:r>
            <a:r>
              <a:rPr lang="en-GB" dirty="0" smtClean="0">
                <a:latin typeface="Calibri" charset="0"/>
              </a:rPr>
              <a:t>.</a:t>
            </a:r>
          </a:p>
          <a:p>
            <a:pPr marL="171450" indent="-171450">
              <a:spcBef>
                <a:spcPct val="0"/>
              </a:spcBef>
              <a:buFont typeface="Arial"/>
              <a:buChar char="•"/>
            </a:pPr>
            <a:endParaRPr lang="en-GB" dirty="0">
              <a:latin typeface="Calibri" charset="0"/>
            </a:endParaRPr>
          </a:p>
          <a:p>
            <a:pPr>
              <a:spcBef>
                <a:spcPct val="0"/>
              </a:spcBef>
            </a:pPr>
            <a:r>
              <a:rPr lang="en-GB" dirty="0">
                <a:latin typeface="Calibri" charset="0"/>
              </a:rPr>
              <a:t>Teaching and learning focuses on what children already know and what they need to learn next in order to make best possible progress - by </a:t>
            </a:r>
            <a:r>
              <a:rPr lang="en-GB" i="1" dirty="0">
                <a:latin typeface="Calibri" charset="0"/>
              </a:rPr>
              <a:t>stage</a:t>
            </a:r>
            <a:r>
              <a:rPr lang="en-GB" dirty="0">
                <a:latin typeface="Calibri" charset="0"/>
              </a:rPr>
              <a:t> not age</a:t>
            </a:r>
            <a:r>
              <a:rPr lang="en-GB" dirty="0" smtClean="0">
                <a:latin typeface="Calibri" charset="0"/>
              </a:rPr>
              <a:t>.</a:t>
            </a:r>
            <a:endParaRPr lang="en-US" dirty="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i="1" dirty="0" smtClean="0">
                <a:latin typeface="Calibri" charset="0"/>
              </a:rPr>
              <a:t>Read Write Inc. </a:t>
            </a:r>
            <a:r>
              <a:rPr lang="en-GB" i="0" dirty="0" smtClean="0">
                <a:latin typeface="Calibri" charset="0"/>
              </a:rPr>
              <a:t>Phonics is</a:t>
            </a:r>
            <a:r>
              <a:rPr lang="en-GB" i="0" baseline="0" dirty="0" smtClean="0">
                <a:latin typeface="Calibri" charset="0"/>
              </a:rPr>
              <a:t> a programme that uses systematic phonics to teach all children to read.</a:t>
            </a:r>
          </a:p>
          <a:p>
            <a:pPr>
              <a:spcBef>
                <a:spcPct val="0"/>
              </a:spcBef>
            </a:pPr>
            <a:r>
              <a:rPr lang="en-GB" i="0" baseline="0" dirty="0" smtClean="0">
                <a:latin typeface="Calibri" charset="0"/>
              </a:rPr>
              <a:t>It</a:t>
            </a:r>
            <a:r>
              <a:rPr lang="en-GB" i="1" dirty="0" smtClean="0">
                <a:latin typeface="Calibri" charset="0"/>
              </a:rPr>
              <a:t> </a:t>
            </a:r>
            <a:r>
              <a:rPr lang="en-GB" dirty="0" smtClean="0">
                <a:latin typeface="Calibri" charset="0"/>
              </a:rPr>
              <a:t>lasts two years for most children</a:t>
            </a:r>
            <a:r>
              <a:rPr lang="en-GB" baseline="0" dirty="0" smtClean="0">
                <a:latin typeface="Calibri" charset="0"/>
              </a:rPr>
              <a:t> -</a:t>
            </a:r>
            <a:r>
              <a:rPr lang="en-GB" dirty="0" smtClean="0">
                <a:latin typeface="Calibri" charset="0"/>
              </a:rPr>
              <a:t> if they start to learn to read in the Reception class. </a:t>
            </a:r>
          </a:p>
          <a:p>
            <a:pPr>
              <a:spcBef>
                <a:spcPct val="0"/>
              </a:spcBef>
            </a:pPr>
            <a:r>
              <a:rPr lang="en-GB" dirty="0" smtClean="0">
                <a:latin typeface="Calibri" charset="0"/>
              </a:rPr>
              <a:t>(There are some children with learning difficulties who spend longer on the programme.)</a:t>
            </a:r>
          </a:p>
          <a:p>
            <a:pPr>
              <a:spcBef>
                <a:spcPct val="0"/>
              </a:spcBef>
            </a:pPr>
            <a:r>
              <a:rPr lang="en-GB" i="1" dirty="0" smtClean="0">
                <a:latin typeface="Calibri" charset="0"/>
              </a:rPr>
              <a:t>Show</a:t>
            </a:r>
            <a:r>
              <a:rPr lang="en-GB" i="1" baseline="0" dirty="0" smtClean="0">
                <a:latin typeface="Calibri" charset="0"/>
              </a:rPr>
              <a:t> cards sets 1 &amp; 2 sounds, green words &amp; </a:t>
            </a:r>
            <a:r>
              <a:rPr lang="en-GB" i="1" baseline="0" smtClean="0">
                <a:latin typeface="Calibri" charset="0"/>
              </a:rPr>
              <a:t>red words and books</a:t>
            </a:r>
            <a:endParaRPr lang="en-US" i="1" dirty="0" smtClean="0"/>
          </a:p>
          <a:p>
            <a:endParaRPr lang="en-US" i="0" dirty="0" smtClean="0"/>
          </a:p>
          <a:p>
            <a:r>
              <a:rPr lang="en-US" i="1" dirty="0" smtClean="0"/>
              <a:t>Click</a:t>
            </a:r>
            <a:r>
              <a:rPr lang="en-US" i="1" baseline="0" dirty="0" smtClean="0"/>
              <a:t> – </a:t>
            </a:r>
            <a:r>
              <a:rPr lang="en-US" i="0" baseline="0" dirty="0" smtClean="0"/>
              <a:t>We t</a:t>
            </a:r>
            <a:r>
              <a:rPr lang="en-US" dirty="0" smtClean="0"/>
              <a:t>each the sounds first</a:t>
            </a:r>
            <a:r>
              <a:rPr lang="en-US" baseline="0" dirty="0" smtClean="0"/>
              <a:t> – in a specific order.</a:t>
            </a:r>
          </a:p>
          <a:p>
            <a:r>
              <a:rPr lang="en-US" i="1" dirty="0" smtClean="0"/>
              <a:t>Click – </a:t>
            </a:r>
            <a:r>
              <a:rPr lang="en-US" i="0" dirty="0" smtClean="0"/>
              <a:t>We</a:t>
            </a:r>
            <a:r>
              <a:rPr lang="en-US" i="0" baseline="0" dirty="0" smtClean="0"/>
              <a:t> then t</a:t>
            </a:r>
            <a:r>
              <a:rPr lang="en-US" baseline="0" dirty="0" smtClean="0"/>
              <a:t>each your children to blend those sounds together in order to read words</a:t>
            </a:r>
          </a:p>
          <a:p>
            <a:r>
              <a:rPr lang="en-US" i="1" dirty="0" smtClean="0"/>
              <a:t>Click – </a:t>
            </a:r>
            <a:r>
              <a:rPr lang="en-US" i="0" dirty="0" smtClean="0"/>
              <a:t>The</a:t>
            </a:r>
            <a:r>
              <a:rPr lang="en-US" i="0" baseline="0" dirty="0" smtClean="0"/>
              <a:t> children r</a:t>
            </a:r>
            <a:r>
              <a:rPr lang="en-US" baseline="0" dirty="0" smtClean="0"/>
              <a:t>ead words in the matched Storybooks. Each Storybook is carefully matched to the sounds they can already read - setting them up for success. </a:t>
            </a:r>
          </a:p>
          <a:p>
            <a:r>
              <a:rPr lang="en-US" i="1" dirty="0" smtClean="0"/>
              <a:t>Click –</a:t>
            </a:r>
            <a:r>
              <a:rPr lang="en-US" i="1" baseline="0" dirty="0" smtClean="0"/>
              <a:t> </a:t>
            </a:r>
            <a:r>
              <a:rPr lang="en-US" i="0" baseline="0" dirty="0" smtClean="0"/>
              <a:t>We read to children ‘real’ books</a:t>
            </a:r>
            <a:r>
              <a:rPr lang="en-US" i="1" baseline="0" dirty="0" smtClean="0"/>
              <a:t>’. </a:t>
            </a:r>
            <a:r>
              <a:rPr lang="en-US" i="0" baseline="0" dirty="0" smtClean="0"/>
              <a:t>Once they have learnt to read, </a:t>
            </a:r>
            <a:r>
              <a:rPr lang="en-US" baseline="0" dirty="0" smtClean="0"/>
              <a:t>they will be able to independently read these books for themselves.</a:t>
            </a:r>
            <a:endParaRPr lang="en-US" dirty="0" smtClean="0"/>
          </a:p>
          <a:p>
            <a:endParaRPr lang="en-US" dirty="0"/>
          </a:p>
        </p:txBody>
      </p:sp>
      <p:sp>
        <p:nvSpPr>
          <p:cNvPr id="4" name="Slide Number Placeholder 3"/>
          <p:cNvSpPr>
            <a:spLocks noGrp="1"/>
          </p:cNvSpPr>
          <p:nvPr>
            <p:ph type="sldNum" sz="quarter" idx="10"/>
          </p:nvPr>
        </p:nvSpPr>
        <p:spPr/>
        <p:txBody>
          <a:bodyPr/>
          <a:lstStyle/>
          <a:p>
            <a:fld id="{492E07CC-6AAD-1047-BB31-41E7C9B8EA12}" type="slidenum">
              <a:rPr lang="en-US" smtClean="0"/>
              <a:pPr/>
              <a:t>5</a:t>
            </a:fld>
            <a:endParaRPr lang="en-US"/>
          </a:p>
        </p:txBody>
      </p:sp>
    </p:spTree>
    <p:extLst>
      <p:ext uri="{BB962C8B-B14F-4D97-AF65-F5344CB8AC3E}">
        <p14:creationId xmlns:p14="http://schemas.microsoft.com/office/powerpoint/2010/main" val="3263870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GB" altLang="en-US" dirty="0" smtClean="0"/>
              <a:t>Go through a few sounds quickly with parents  using My Turn/Your Turn. </a:t>
            </a:r>
          </a:p>
          <a:p>
            <a:endParaRPr lang="en-GB" altLang="en-US" dirty="0" smtClean="0"/>
          </a:p>
          <a:p>
            <a:r>
              <a:rPr lang="en-GB" altLang="en-US" dirty="0" smtClean="0"/>
              <a:t>Stress you must not use letter names at this stage – just pure sounds. Stress getting rid of ‘ugh’ to help blending. Parents usually love this bit! Make it fun! Set 1 then long vowels in Set 2.</a:t>
            </a:r>
          </a:p>
          <a:p>
            <a:endParaRPr lang="en-GB" altLang="en-US" dirty="0" smtClean="0"/>
          </a:p>
          <a:p>
            <a:r>
              <a:rPr lang="en-GB" altLang="en-US" dirty="0" smtClean="0"/>
              <a:t>Explain that when the children are taught the sounds they use the cards and a multi-sensory approach – hold up the cards again.</a:t>
            </a:r>
          </a:p>
        </p:txBody>
      </p:sp>
      <p:sp>
        <p:nvSpPr>
          <p:cNvPr id="53252" name="Slide Number Placeholder 3"/>
          <p:cNvSpPr>
            <a:spLocks noGrp="1"/>
          </p:cNvSpPr>
          <p:nvPr>
            <p:ph type="sldNum" sz="quarter" idx="5"/>
          </p:nvPr>
        </p:nvSpPr>
        <p:spPr>
          <a:noFill/>
        </p:spPr>
        <p:txBody>
          <a:bodyPr/>
          <a:lstStyle/>
          <a:p>
            <a:fld id="{7AEF103F-1E94-4E94-9A5D-D3E1CA28AA72}" type="slidenum">
              <a:rPr lang="en-US" altLang="en-US" smtClean="0"/>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1" name="Shape 25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a:t>We use this Speed Sounds chart in </a:t>
            </a:r>
            <a:r>
              <a:rPr lang="en-US" dirty="0" smtClean="0"/>
              <a:t>Phonics</a:t>
            </a:r>
            <a:r>
              <a:rPr lang="en-US" baseline="0" dirty="0" smtClean="0"/>
              <a:t> </a:t>
            </a:r>
            <a:r>
              <a:rPr lang="en-US" dirty="0" smtClean="0"/>
              <a:t>lessons</a:t>
            </a:r>
            <a:r>
              <a:rPr lang="en-US" dirty="0"/>
              <a:t>. </a:t>
            </a:r>
          </a:p>
          <a:p>
            <a:pPr marL="0" marR="0" lvl="0" indent="0" algn="l" rtl="0">
              <a:spcBef>
                <a:spcPts val="0"/>
              </a:spcBef>
              <a:buSzPct val="25000"/>
              <a:buNone/>
            </a:pPr>
            <a:r>
              <a:rPr lang="en-US" dirty="0"/>
              <a:t>It</a:t>
            </a:r>
            <a:r>
              <a:rPr lang="en-US" sz="1200" b="0" i="0" u="none" strike="noStrike" cap="none" dirty="0">
                <a:solidFill>
                  <a:schemeClr val="dk1"/>
                </a:solidFill>
                <a:latin typeface="Calibri"/>
                <a:ea typeface="Calibri"/>
                <a:cs typeface="Calibri"/>
                <a:sym typeface="Calibri"/>
              </a:rPr>
              <a:t> shows the most common graphemes for each sound. </a:t>
            </a:r>
          </a:p>
          <a:p>
            <a:pPr marL="0" marR="0" lvl="0" indent="0" algn="l" rtl="0">
              <a:spcBef>
                <a:spcPts val="0"/>
              </a:spcBef>
              <a:buSzPct val="25000"/>
              <a:buNone/>
            </a:pPr>
            <a:r>
              <a:rPr lang="en-US" sz="1200" b="0" i="0" u="none" strike="noStrike" cap="none" dirty="0">
                <a:solidFill>
                  <a:schemeClr val="dk1"/>
                </a:solidFill>
                <a:latin typeface="Times New Roman"/>
                <a:ea typeface="Times New Roman"/>
                <a:cs typeface="Times New Roman"/>
                <a:sym typeface="Times New Roman"/>
              </a:rPr>
              <a:t>Each box is a sound box showing different ways to read and write the sound. </a:t>
            </a:r>
            <a:r>
              <a:rPr lang="en-US" sz="1200" b="0" i="1" u="none" strike="noStrike" cap="none" dirty="0">
                <a:solidFill>
                  <a:schemeClr val="dk1"/>
                </a:solidFill>
                <a:latin typeface="Times New Roman"/>
                <a:ea typeface="Times New Roman"/>
                <a:cs typeface="Times New Roman"/>
                <a:sym typeface="Times New Roman"/>
              </a:rPr>
              <a:t>Demo the ‘f’ sound box with examples of words ‘fun’, ‘huff’, ‘photo’ and the  ‘or’ sound box with examples of words ‘or’, ‘door’, ‘more’, ‘dawn’, ‘author’.</a:t>
            </a:r>
          </a:p>
        </p:txBody>
      </p:sp>
      <p:sp>
        <p:nvSpPr>
          <p:cNvPr id="252" name="Shape 25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rgbClr val="0070C0"/>
                </a:solidFill>
                <a:latin typeface="Arial" charset="0"/>
              </a:rPr>
              <a:t>MTYT some examples with the parents. </a:t>
            </a:r>
            <a:r>
              <a:rPr lang="en-US" dirty="0" smtClean="0"/>
              <a:t>For example ‘m’ ‘a’ ‘t’ mat, ‘s’ ‘a’ ‘t’ sat.</a:t>
            </a:r>
          </a:p>
          <a:p>
            <a:endParaRPr lang="en-GB" dirty="0"/>
          </a:p>
        </p:txBody>
      </p:sp>
      <p:sp>
        <p:nvSpPr>
          <p:cNvPr id="4" name="Slide Number Placeholder 3"/>
          <p:cNvSpPr>
            <a:spLocks noGrp="1"/>
          </p:cNvSpPr>
          <p:nvPr>
            <p:ph type="sldNum" sz="quarter" idx="10"/>
          </p:nvPr>
        </p:nvSpPr>
        <p:spPr/>
        <p:txBody>
          <a:bodyPr/>
          <a:lstStyle/>
          <a:p>
            <a:fld id="{B1A4267E-21EE-4919-84A8-18A4F99897B7}" type="slidenum">
              <a:rPr lang="en-GB" smtClean="0"/>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GB" altLang="en-US" smtClean="0"/>
              <a:t>Show how to use fingers to spell some of the words you have just blended. Use My Turn Your Turn with the parents – say “show me three fingers – the word is dog.”  (or shop or wish or any 3 sound word) “Now put your sounds on your fingers!”</a:t>
            </a:r>
          </a:p>
          <a:p>
            <a:r>
              <a:rPr lang="en-GB" altLang="en-US" smtClean="0"/>
              <a:t>This is the reversibility principle of decoding for reading and encoding for writing.</a:t>
            </a:r>
          </a:p>
        </p:txBody>
      </p:sp>
      <p:sp>
        <p:nvSpPr>
          <p:cNvPr id="52228" name="Slide Number Placeholder 3"/>
          <p:cNvSpPr>
            <a:spLocks noGrp="1"/>
          </p:cNvSpPr>
          <p:nvPr>
            <p:ph type="sldNum" sz="quarter" idx="5"/>
          </p:nvPr>
        </p:nvSpPr>
        <p:spPr>
          <a:noFill/>
        </p:spPr>
        <p:txBody>
          <a:bodyPr/>
          <a:lstStyle/>
          <a:p>
            <a:fld id="{27C29E63-9868-45C5-B8D4-C24D731304E7}" type="slidenum">
              <a:rPr lang="en-US" altLang="en-US" smtClean="0"/>
              <a:pPr/>
              <a:t>10</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7E5C70-E0A6-41FE-80DF-8A8CC4487A29}" type="datetimeFigureOut">
              <a:rPr lang="en-GB" smtClean="0"/>
              <a:pPr/>
              <a:t>28/01/2022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221925-B37C-4BD7-8026-25C8D995258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E5C70-E0A6-41FE-80DF-8A8CC4487A29}" type="datetimeFigureOut">
              <a:rPr lang="en-GB" smtClean="0"/>
              <a:pPr/>
              <a:t>28/01/2022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221925-B37C-4BD7-8026-25C8D995258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E5C70-E0A6-41FE-80DF-8A8CC4487A29}" type="datetimeFigureOut">
              <a:rPr lang="en-GB" smtClean="0"/>
              <a:pPr/>
              <a:t>28/01/2022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221925-B37C-4BD7-8026-25C8D995258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7E5C70-E0A6-41FE-80DF-8A8CC4487A29}" type="datetimeFigureOut">
              <a:rPr lang="en-GB" smtClean="0"/>
              <a:pPr/>
              <a:t>28/01/2022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221925-B37C-4BD7-8026-25C8D995258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7E5C70-E0A6-41FE-80DF-8A8CC4487A29}" type="datetimeFigureOut">
              <a:rPr lang="en-GB" smtClean="0"/>
              <a:pPr/>
              <a:t>28/01/2022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221925-B37C-4BD7-8026-25C8D995258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7E5C70-E0A6-41FE-80DF-8A8CC4487A29}" type="datetimeFigureOut">
              <a:rPr lang="en-GB" smtClean="0"/>
              <a:pPr/>
              <a:t>28/01/2022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221925-B37C-4BD7-8026-25C8D995258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7E5C70-E0A6-41FE-80DF-8A8CC4487A29}" type="datetimeFigureOut">
              <a:rPr lang="en-GB" smtClean="0"/>
              <a:pPr/>
              <a:t>28/01/2022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221925-B37C-4BD7-8026-25C8D995258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7E5C70-E0A6-41FE-80DF-8A8CC4487A29}" type="datetimeFigureOut">
              <a:rPr lang="en-GB" smtClean="0"/>
              <a:pPr/>
              <a:t>28/01/2022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221925-B37C-4BD7-8026-25C8D995258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7E5C70-E0A6-41FE-80DF-8A8CC4487A29}" type="datetimeFigureOut">
              <a:rPr lang="en-GB" smtClean="0"/>
              <a:pPr/>
              <a:t>28/01/2022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221925-B37C-4BD7-8026-25C8D995258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E5C70-E0A6-41FE-80DF-8A8CC4487A29}" type="datetimeFigureOut">
              <a:rPr lang="en-GB" smtClean="0"/>
              <a:pPr/>
              <a:t>28/01/2022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221925-B37C-4BD7-8026-25C8D995258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7E5C70-E0A6-41FE-80DF-8A8CC4487A29}" type="datetimeFigureOut">
              <a:rPr lang="en-GB" smtClean="0"/>
              <a:pPr/>
              <a:t>28/01/2022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221925-B37C-4BD7-8026-25C8D995258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E5C70-E0A6-41FE-80DF-8A8CC4487A29}" type="datetimeFigureOut">
              <a:rPr lang="en-GB" smtClean="0"/>
              <a:pPr/>
              <a:t>28/01/2022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221925-B37C-4BD7-8026-25C8D995258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2"/>
          <p:cNvPicPr preferRelativeResize="0">
            <a:picLocks noGrp="1" noChangeAspect="1" noChangeArrowheads="1"/>
          </p:cNvPicPr>
          <p:nvPr>
            <p:ph type="ctrTitle" idx="4294967295"/>
          </p:nvPr>
        </p:nvPicPr>
        <p:blipFill>
          <a:blip r:embed="rId3" cstate="print">
            <a:clrChange>
              <a:clrFrom>
                <a:srgbClr val="FFFFFF"/>
              </a:clrFrom>
              <a:clrTo>
                <a:srgbClr val="FFFFFF">
                  <a:alpha val="0"/>
                </a:srgbClr>
              </a:clrTo>
            </a:clrChange>
          </a:blip>
          <a:srcRect/>
          <a:stretch>
            <a:fillRect/>
          </a:stretch>
        </p:blipFill>
        <p:spPr>
          <a:xfrm>
            <a:off x="899592" y="620688"/>
            <a:ext cx="6842125" cy="4032250"/>
          </a:xfrm>
          <a:solidFill>
            <a:srgbClr val="DDC1DA"/>
          </a:solidFill>
          <a:ln cap="flat">
            <a:solidFill>
              <a:srgbClr val="BBE0E3"/>
            </a:solidFill>
            <a:headEnd type="none" w="med" len="med"/>
            <a:tailEnd type="none" w="med" len="med"/>
          </a:ln>
        </p:spPr>
      </p:pic>
      <p:pic>
        <p:nvPicPr>
          <p:cNvPr id="307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308603">
            <a:off x="2005665" y="492373"/>
            <a:ext cx="5278438" cy="2422525"/>
          </a:xfrm>
          <a:prstGeom prst="rect">
            <a:avLst/>
          </a:prstGeom>
          <a:noFill/>
          <a:ln w="9525">
            <a:noFill/>
            <a:miter lim="800000"/>
            <a:headEnd/>
            <a:tailEnd/>
          </a:ln>
        </p:spPr>
      </p:pic>
      <p:sp>
        <p:nvSpPr>
          <p:cNvPr id="6" name="TextBox 5"/>
          <p:cNvSpPr txBox="1"/>
          <p:nvPr/>
        </p:nvSpPr>
        <p:spPr>
          <a:xfrm>
            <a:off x="755576" y="4797152"/>
            <a:ext cx="7776864" cy="1754326"/>
          </a:xfrm>
          <a:prstGeom prst="rect">
            <a:avLst/>
          </a:prstGeom>
          <a:noFill/>
        </p:spPr>
        <p:txBody>
          <a:bodyPr wrap="square" rtlCol="0">
            <a:spAutoFit/>
          </a:bodyPr>
          <a:lstStyle/>
          <a:p>
            <a:pPr algn="ctr"/>
            <a:r>
              <a:rPr lang="en-GB" sz="3600" b="1" dirty="0" smtClean="0"/>
              <a:t>Year 1  </a:t>
            </a:r>
          </a:p>
          <a:p>
            <a:pPr algn="ctr"/>
            <a:r>
              <a:rPr lang="en-GB" sz="3600" b="1" dirty="0" smtClean="0"/>
              <a:t>RWI workshop </a:t>
            </a:r>
          </a:p>
          <a:p>
            <a:pPr algn="ctr"/>
            <a:endParaRPr lang="en-GB" sz="36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altLang="en-US" b="1" dirty="0" smtClean="0"/>
              <a:t>Fred fingers</a:t>
            </a:r>
          </a:p>
        </p:txBody>
      </p:sp>
      <p:sp>
        <p:nvSpPr>
          <p:cNvPr id="19459" name="Content Placeholder 2"/>
          <p:cNvSpPr>
            <a:spLocks noGrp="1"/>
          </p:cNvSpPr>
          <p:nvPr>
            <p:ph idx="1"/>
          </p:nvPr>
        </p:nvSpPr>
        <p:spPr>
          <a:xfrm>
            <a:off x="467544" y="2060848"/>
            <a:ext cx="8229600" cy="4525963"/>
          </a:xfrm>
        </p:spPr>
        <p:txBody>
          <a:bodyPr>
            <a:normAutofit lnSpcReduction="10000"/>
          </a:bodyPr>
          <a:lstStyle/>
          <a:p>
            <a:pPr eaLnBrk="1" hangingPunct="1"/>
            <a:r>
              <a:rPr lang="en-GB" altLang="en-US" sz="3200" dirty="0" smtClean="0"/>
              <a:t>Fred helps children learn to spell as well! </a:t>
            </a:r>
          </a:p>
          <a:p>
            <a:pPr eaLnBrk="1" hangingPunct="1">
              <a:buFontTx/>
              <a:buNone/>
            </a:pPr>
            <a:r>
              <a:rPr lang="en-GB" altLang="en-US" sz="3200" dirty="0" smtClean="0">
                <a:solidFill>
                  <a:srgbClr val="0070C0"/>
                </a:solidFill>
              </a:rPr>
              <a:t>	Children convert words into sounds</a:t>
            </a:r>
          </a:p>
          <a:p>
            <a:pPr eaLnBrk="1" hangingPunct="1">
              <a:buFontTx/>
              <a:buNone/>
            </a:pPr>
            <a:endParaRPr lang="en-GB" altLang="en-US" sz="3200" dirty="0" smtClean="0"/>
          </a:p>
          <a:p>
            <a:pPr eaLnBrk="1" hangingPunct="1">
              <a:buFontTx/>
              <a:buNone/>
            </a:pPr>
            <a:r>
              <a:rPr lang="en-GB" altLang="en-US" sz="3200" dirty="0" smtClean="0"/>
              <a:t>	They </a:t>
            </a:r>
            <a:r>
              <a:rPr lang="en-GB" altLang="en-US" dirty="0" smtClean="0"/>
              <a:t>‘pinch’</a:t>
            </a:r>
            <a:r>
              <a:rPr lang="en-GB" altLang="en-US" sz="3200" dirty="0" smtClean="0"/>
              <a:t> the sounds they hear on to their fingers...</a:t>
            </a:r>
          </a:p>
          <a:p>
            <a:pPr eaLnBrk="1" hangingPunct="1">
              <a:buFontTx/>
              <a:buNone/>
            </a:pPr>
            <a:r>
              <a:rPr lang="en-GB" altLang="en-US" sz="3200" dirty="0" smtClean="0">
                <a:solidFill>
                  <a:srgbClr val="0070C0"/>
                </a:solidFill>
              </a:rPr>
              <a:t>	</a:t>
            </a:r>
          </a:p>
          <a:p>
            <a:pPr eaLnBrk="1" hangingPunct="1">
              <a:buFontTx/>
              <a:buNone/>
            </a:pPr>
            <a:r>
              <a:rPr lang="en-GB" altLang="en-US" sz="3200" dirty="0" smtClean="0">
                <a:solidFill>
                  <a:srgbClr val="0070C0"/>
                </a:solidFill>
              </a:rPr>
              <a:t>	We call this </a:t>
            </a:r>
            <a:r>
              <a:rPr lang="en-GB" altLang="en-US" sz="3200" i="1" dirty="0" smtClean="0">
                <a:solidFill>
                  <a:srgbClr val="0070C0"/>
                </a:solidFill>
              </a:rPr>
              <a:t>Fred Fingers</a:t>
            </a:r>
          </a:p>
          <a:p>
            <a:r>
              <a:rPr lang="en-GB" altLang="en-US" dirty="0" smtClean="0"/>
              <a:t>Spellings</a:t>
            </a:r>
            <a:r>
              <a:rPr lang="en-GB" altLang="en-US" i="1" dirty="0" smtClean="0">
                <a:solidFill>
                  <a:srgbClr val="0070C0"/>
                </a:solidFill>
              </a:rPr>
              <a:t> </a:t>
            </a:r>
            <a:endParaRPr lang="en-GB" altLang="en-US" sz="3200" i="1" dirty="0" smtClean="0">
              <a:solidFill>
                <a:srgbClr val="0070C0"/>
              </a:solidFill>
            </a:endParaRPr>
          </a:p>
          <a:p>
            <a:pPr eaLnBrk="1" hangingPunct="1">
              <a:buFont typeface="Wingdings" pitchFamily="2" charset="2"/>
              <a:buNone/>
            </a:pPr>
            <a:endParaRPr lang="en-GB" altLang="en-US" sz="3200" dirty="0" smtClean="0"/>
          </a:p>
          <a:p>
            <a:pPr eaLnBrk="1" hangingPunct="1">
              <a:buFont typeface="Wingdings" pitchFamily="2" charset="2"/>
              <a:buNone/>
            </a:pPr>
            <a:endParaRPr lang="en-GB" altLang="en-US" sz="3200" dirty="0" smtClean="0"/>
          </a:p>
        </p:txBody>
      </p:sp>
      <p:pic>
        <p:nvPicPr>
          <p:cNvPr id="19460" name="Picture 5"/>
          <p:cNvPicPr>
            <a:picLocks noChangeAspect="1" noChangeArrowheads="1"/>
          </p:cNvPicPr>
          <p:nvPr/>
        </p:nvPicPr>
        <p:blipFill>
          <a:blip r:embed="rId3" cstate="print"/>
          <a:srcRect/>
          <a:stretch>
            <a:fillRect/>
          </a:stretch>
        </p:blipFill>
        <p:spPr bwMode="auto">
          <a:xfrm>
            <a:off x="6500813" y="4429125"/>
            <a:ext cx="1827212" cy="2024063"/>
          </a:xfrm>
          <a:prstGeom prst="rect">
            <a:avLst/>
          </a:prstGeom>
          <a:noFill/>
          <a:ln w="9525">
            <a:noFill/>
            <a:miter lim="800000"/>
            <a:headEnd/>
            <a:tailEnd/>
          </a:ln>
        </p:spPr>
      </p:pic>
      <p:pic>
        <p:nvPicPr>
          <p:cNvPr id="2050" name="Picture 2" descr="Image result for fred rwi clip art"/>
          <p:cNvPicPr>
            <a:picLocks noChangeAspect="1" noChangeArrowheads="1"/>
          </p:cNvPicPr>
          <p:nvPr/>
        </p:nvPicPr>
        <p:blipFill>
          <a:blip r:embed="rId4" cstate="print"/>
          <a:srcRect/>
          <a:stretch>
            <a:fillRect/>
          </a:stretch>
        </p:blipFill>
        <p:spPr bwMode="auto">
          <a:xfrm rot="3175555">
            <a:off x="6962839" y="281411"/>
            <a:ext cx="1440887" cy="147752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187624" y="0"/>
            <a:ext cx="5544616" cy="724942"/>
          </a:xfrm>
        </p:spPr>
        <p:txBody>
          <a:bodyPr>
            <a:normAutofit fontScale="90000"/>
          </a:bodyPr>
          <a:lstStyle/>
          <a:p>
            <a:r>
              <a:rPr lang="en-GB" altLang="en-US" b="1" dirty="0" smtClean="0"/>
              <a:t>Nonsense words </a:t>
            </a:r>
          </a:p>
        </p:txBody>
      </p:sp>
      <p:sp>
        <p:nvSpPr>
          <p:cNvPr id="22531" name="Content Placeholder 2"/>
          <p:cNvSpPr>
            <a:spLocks noGrp="1"/>
          </p:cNvSpPr>
          <p:nvPr>
            <p:ph idx="1"/>
          </p:nvPr>
        </p:nvSpPr>
        <p:spPr>
          <a:xfrm>
            <a:off x="457200" y="1600200"/>
            <a:ext cx="8229600" cy="3989040"/>
          </a:xfrm>
        </p:spPr>
        <p:txBody>
          <a:bodyPr>
            <a:normAutofit/>
          </a:bodyPr>
          <a:lstStyle/>
          <a:p>
            <a:r>
              <a:rPr lang="en-GB" altLang="en-US" dirty="0" smtClean="0"/>
              <a:t>These words are made up </a:t>
            </a:r>
          </a:p>
          <a:p>
            <a:r>
              <a:rPr lang="en-GB" altLang="en-US" dirty="0" smtClean="0"/>
              <a:t>They ensure that all children understand the sounds and don’t just memorise words</a:t>
            </a:r>
          </a:p>
          <a:p>
            <a:r>
              <a:rPr lang="en-GB" altLang="en-US" dirty="0" smtClean="0"/>
              <a:t>We assess children on real words and nonsense words to ensure that they have a full understanding</a:t>
            </a:r>
          </a:p>
          <a:p>
            <a:r>
              <a:rPr lang="en-GB" altLang="en-US" b="1" dirty="0" smtClean="0">
                <a:solidFill>
                  <a:srgbClr val="FF0000"/>
                </a:solidFill>
              </a:rPr>
              <a:t>What a load of old nonsense!</a:t>
            </a:r>
          </a:p>
          <a:p>
            <a:endParaRPr lang="en-GB" altLang="en-US" dirty="0" smtClean="0"/>
          </a:p>
          <a:p>
            <a:endParaRPr lang="en-GB" altLang="en-US" dirty="0" smtClean="0"/>
          </a:p>
          <a:p>
            <a:pPr>
              <a:buNone/>
            </a:pPr>
            <a:endParaRPr lang="en-GB" altLang="en-US" dirty="0" smtClean="0"/>
          </a:p>
        </p:txBody>
      </p:sp>
      <p:pic>
        <p:nvPicPr>
          <p:cNvPr id="67586" name="Picture 2" descr="Image result for alien words for phonics screeni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857744">
            <a:off x="6666261" y="249023"/>
            <a:ext cx="2266844" cy="1992437"/>
          </a:xfrm>
          <a:prstGeom prst="rect">
            <a:avLst/>
          </a:prstGeom>
          <a:noFill/>
        </p:spPr>
      </p:pic>
      <p:pic>
        <p:nvPicPr>
          <p:cNvPr id="67588" name="Picture 4" descr="Image result for alien images phonics"/>
          <p:cNvPicPr>
            <a:picLocks noChangeAspect="1" noChangeArrowheads="1"/>
          </p:cNvPicPr>
          <p:nvPr/>
        </p:nvPicPr>
        <p:blipFill>
          <a:blip r:embed="rId3" cstate="print"/>
          <a:srcRect/>
          <a:stretch>
            <a:fillRect/>
          </a:stretch>
        </p:blipFill>
        <p:spPr bwMode="auto">
          <a:xfrm rot="20971395">
            <a:off x="581918" y="99028"/>
            <a:ext cx="1214744" cy="1369352"/>
          </a:xfrm>
          <a:prstGeom prst="rect">
            <a:avLst/>
          </a:prstGeom>
          <a:noFill/>
        </p:spPr>
      </p:pic>
      <p:pic>
        <p:nvPicPr>
          <p:cNvPr id="6" name="Picture 5" descr="Image result for alien images phonics"/>
          <p:cNvPicPr/>
          <p:nvPr/>
        </p:nvPicPr>
        <p:blipFill>
          <a:blip r:embed="rId4" cstate="print">
            <a:clrChange>
              <a:clrFrom>
                <a:srgbClr val="FFFFFF"/>
              </a:clrFrom>
              <a:clrTo>
                <a:srgbClr val="FFFFFF">
                  <a:alpha val="0"/>
                </a:srgbClr>
              </a:clrTo>
            </a:clrChange>
          </a:blip>
          <a:srcRect/>
          <a:stretch>
            <a:fillRect/>
          </a:stretch>
        </p:blipFill>
        <p:spPr bwMode="auto">
          <a:xfrm>
            <a:off x="6084168" y="4509120"/>
            <a:ext cx="2771800" cy="20947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Image result for alien words for phonics screening"/>
          <p:cNvPicPr>
            <a:picLocks noChangeAspect="1" noChangeArrowheads="1"/>
          </p:cNvPicPr>
          <p:nvPr/>
        </p:nvPicPr>
        <p:blipFill>
          <a:blip r:embed="rId2" cstate="print"/>
          <a:srcRect/>
          <a:stretch>
            <a:fillRect/>
          </a:stretch>
        </p:blipFill>
        <p:spPr bwMode="auto">
          <a:xfrm>
            <a:off x="0" y="3833664"/>
            <a:ext cx="4269649" cy="3024336"/>
          </a:xfrm>
          <a:prstGeom prst="rect">
            <a:avLst/>
          </a:prstGeom>
          <a:noFill/>
        </p:spPr>
      </p:pic>
      <p:pic>
        <p:nvPicPr>
          <p:cNvPr id="75780" name="Picture 4" descr="Image result for alien words for phonics screening"/>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52536" y="404664"/>
            <a:ext cx="4864540" cy="2736304"/>
          </a:xfrm>
          <a:prstGeom prst="rect">
            <a:avLst/>
          </a:prstGeom>
          <a:noFill/>
        </p:spPr>
      </p:pic>
      <p:pic>
        <p:nvPicPr>
          <p:cNvPr id="75782" name="Picture 6" descr="Image result for alien words for phonics screening"/>
          <p:cNvPicPr>
            <a:picLocks noChangeAspect="1" noChangeArrowheads="1"/>
          </p:cNvPicPr>
          <p:nvPr/>
        </p:nvPicPr>
        <p:blipFill>
          <a:blip r:embed="rId4" cstate="print"/>
          <a:srcRect b="8473"/>
          <a:stretch>
            <a:fillRect/>
          </a:stretch>
        </p:blipFill>
        <p:spPr bwMode="auto">
          <a:xfrm>
            <a:off x="4499992" y="908720"/>
            <a:ext cx="4286250" cy="55446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fade">
                                      <p:cBhvr>
                                        <p:cTn id="7" dur="2000"/>
                                        <p:tgtEl>
                                          <p:spTgt spid="757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778"/>
                                        </p:tgtEl>
                                        <p:attrNameLst>
                                          <p:attrName>style.visibility</p:attrName>
                                        </p:attrNameLst>
                                      </p:cBhvr>
                                      <p:to>
                                        <p:strVal val="visible"/>
                                      </p:to>
                                    </p:set>
                                    <p:animEffect transition="in" filter="fade">
                                      <p:cBhvr>
                                        <p:cTn id="12" dur="2000"/>
                                        <p:tgtEl>
                                          <p:spTgt spid="757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5782"/>
                                        </p:tgtEl>
                                        <p:attrNameLst>
                                          <p:attrName>style.visibility</p:attrName>
                                        </p:attrNameLst>
                                      </p:cBhvr>
                                      <p:to>
                                        <p:strVal val="visible"/>
                                      </p:to>
                                    </p:set>
                                    <p:animEffect transition="in" filter="fade">
                                      <p:cBhvr>
                                        <p:cTn id="17" dur="2000"/>
                                        <p:tgtEl>
                                          <p:spTgt spid="75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Read Write Inc. Storybooks at home</a:t>
            </a:r>
            <a:br>
              <a:rPr lang="en-US" dirty="0" smtClean="0"/>
            </a:br>
            <a:r>
              <a:rPr lang="en-US" dirty="0" smtClean="0"/>
              <a:t>How can you help?</a:t>
            </a:r>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0602" y="1829456"/>
            <a:ext cx="2529337" cy="1784222"/>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48382" y="2162298"/>
            <a:ext cx="2613073" cy="1843290"/>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4400" y="3800445"/>
            <a:ext cx="2775539" cy="1957895"/>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43560" y="3112356"/>
            <a:ext cx="2192989" cy="1546958"/>
          </a:xfrm>
          <a:prstGeom prst="rect">
            <a:avLst/>
          </a:prstGeom>
        </p:spPr>
      </p:pic>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35780" y="1829456"/>
            <a:ext cx="3026975" cy="2135261"/>
          </a:xfrm>
          <a:prstGeom prst="rect">
            <a:avLst/>
          </a:prstGeom>
        </p:spPr>
      </p:pic>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828818" y="3666827"/>
            <a:ext cx="2813924" cy="1984973"/>
          </a:xfrm>
          <a:prstGeom prst="rect">
            <a:avLst/>
          </a:prstGeom>
        </p:spPr>
      </p:pic>
      <p:sp>
        <p:nvSpPr>
          <p:cNvPr id="14" name="TextBox 13"/>
          <p:cNvSpPr txBox="1"/>
          <p:nvPr/>
        </p:nvSpPr>
        <p:spPr>
          <a:xfrm>
            <a:off x="827584" y="5733256"/>
            <a:ext cx="7416824" cy="1077218"/>
          </a:xfrm>
          <a:prstGeom prst="rect">
            <a:avLst/>
          </a:prstGeom>
          <a:noFill/>
        </p:spPr>
        <p:txBody>
          <a:bodyPr wrap="square" rtlCol="0">
            <a:spAutoFit/>
          </a:bodyPr>
          <a:lstStyle/>
          <a:p>
            <a:r>
              <a:rPr lang="en-GB" sz="3200" dirty="0" smtClean="0">
                <a:latin typeface="Comic Sans MS" pitchFamily="66" charset="0"/>
              </a:rPr>
              <a:t>They must, must, must be brought back please</a:t>
            </a:r>
            <a:r>
              <a:rPr lang="en-GB" sz="3200" dirty="0" smtClean="0"/>
              <a:t>!</a:t>
            </a:r>
            <a:endParaRPr lang="en-GB" sz="3200" dirty="0"/>
          </a:p>
        </p:txBody>
      </p:sp>
    </p:spTree>
    <p:extLst>
      <p:ext uri="{BB962C8B-B14F-4D97-AF65-F5344CB8AC3E}">
        <p14:creationId xmlns:p14="http://schemas.microsoft.com/office/powerpoint/2010/main" val="214189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ltLang="en-US" dirty="0" smtClean="0"/>
              <a:t>Assessment </a:t>
            </a:r>
          </a:p>
        </p:txBody>
      </p:sp>
      <p:sp>
        <p:nvSpPr>
          <p:cNvPr id="23555" name="Content Placeholder 2"/>
          <p:cNvSpPr>
            <a:spLocks noGrp="1"/>
          </p:cNvSpPr>
          <p:nvPr>
            <p:ph idx="1"/>
          </p:nvPr>
        </p:nvSpPr>
        <p:spPr/>
        <p:txBody>
          <a:bodyPr/>
          <a:lstStyle/>
          <a:p>
            <a:r>
              <a:rPr lang="en-GB" altLang="en-US" dirty="0" smtClean="0"/>
              <a:t>We assess children reading every day informally through hearing them read with their partner</a:t>
            </a:r>
          </a:p>
          <a:p>
            <a:r>
              <a:rPr lang="en-GB" altLang="en-US" dirty="0" smtClean="0"/>
              <a:t>Our RWI </a:t>
            </a:r>
            <a:r>
              <a:rPr lang="en-GB" altLang="en-US" dirty="0" smtClean="0"/>
              <a:t>Lead Mrs Beveridge</a:t>
            </a:r>
            <a:r>
              <a:rPr lang="en-GB" altLang="en-US" dirty="0" smtClean="0"/>
              <a:t> </a:t>
            </a:r>
            <a:r>
              <a:rPr lang="en-GB" altLang="en-US" dirty="0" smtClean="0"/>
              <a:t>will also assess each child </a:t>
            </a:r>
            <a:r>
              <a:rPr lang="en-GB" altLang="en-US" dirty="0" smtClean="0"/>
              <a:t>twice</a:t>
            </a:r>
            <a:r>
              <a:rPr lang="en-GB" altLang="en-US" dirty="0" smtClean="0"/>
              <a:t> </a:t>
            </a:r>
            <a:r>
              <a:rPr lang="en-GB" altLang="en-US" dirty="0" smtClean="0"/>
              <a:t>a term to be able to group them</a:t>
            </a:r>
          </a:p>
          <a:p>
            <a:r>
              <a:rPr lang="en-GB" altLang="en-US" dirty="0" smtClean="0"/>
              <a:t>The children also have a phonics screening check in Year One</a:t>
            </a:r>
          </a:p>
          <a:p>
            <a:endParaRPr lang="en-GB" alt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r>
              <a:rPr lang="en-GB" altLang="en-US" dirty="0" smtClean="0"/>
              <a:t>Phonics Screening check in Year One</a:t>
            </a:r>
          </a:p>
        </p:txBody>
      </p:sp>
      <p:sp>
        <p:nvSpPr>
          <p:cNvPr id="24579" name="Content Placeholder 2"/>
          <p:cNvSpPr>
            <a:spLocks noGrp="1"/>
          </p:cNvSpPr>
          <p:nvPr>
            <p:ph idx="1"/>
          </p:nvPr>
        </p:nvSpPr>
        <p:spPr/>
        <p:txBody>
          <a:bodyPr>
            <a:normAutofit fontScale="92500"/>
          </a:bodyPr>
          <a:lstStyle/>
          <a:p>
            <a:r>
              <a:rPr lang="en-GB" altLang="en-US" dirty="0" smtClean="0"/>
              <a:t>This takes place once a year for Year one children in June. </a:t>
            </a:r>
            <a:endParaRPr lang="en-GB" altLang="en-US" dirty="0" smtClean="0"/>
          </a:p>
          <a:p>
            <a:r>
              <a:rPr lang="en-GB" altLang="en-US" dirty="0" smtClean="0"/>
              <a:t>The </a:t>
            </a:r>
            <a:r>
              <a:rPr lang="en-GB" altLang="en-US" dirty="0" smtClean="0"/>
              <a:t>children are screened on their set 1, 2 and 3 sounds with real words and nonsense </a:t>
            </a:r>
          </a:p>
          <a:p>
            <a:r>
              <a:rPr lang="en-GB" altLang="en-US" dirty="0" smtClean="0"/>
              <a:t>The threshold has historically been 32 out of 40</a:t>
            </a:r>
          </a:p>
          <a:p>
            <a:r>
              <a:rPr lang="en-GB" altLang="en-US" dirty="0" smtClean="0"/>
              <a:t>If your child scores less than 32 they will re take the check in the June of Year 2 and again in Year 3. This is to ensure no child is left behind.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908721"/>
            <a:ext cx="8208912" cy="3326552"/>
          </a:xfrm>
          <a:prstGeom prst="rect">
            <a:avLst/>
          </a:prstGeom>
        </p:spPr>
        <p:txBody>
          <a:bodyPr wrap="square">
            <a:spAutoFit/>
          </a:bodyPr>
          <a:lstStyle/>
          <a:p>
            <a:pPr>
              <a:spcBef>
                <a:spcPct val="0"/>
              </a:spcBef>
              <a:defRPr/>
            </a:pPr>
            <a:r>
              <a:rPr lang="en-US" sz="2800" dirty="0" smtClean="0">
                <a:latin typeface="Arial" charset="0"/>
                <a:ea typeface="ヒラギノ角ゴ ProN W3" charset="0"/>
                <a:cs typeface="ヒラギノ角ゴ ProN W3" charset="0"/>
              </a:rPr>
              <a:t>Teach a child to read </a:t>
            </a:r>
          </a:p>
          <a:p>
            <a:pPr>
              <a:spcBef>
                <a:spcPct val="0"/>
              </a:spcBef>
              <a:defRPr/>
            </a:pPr>
            <a:r>
              <a:rPr lang="en-US" sz="2800" dirty="0" smtClean="0">
                <a:latin typeface="Arial" charset="0"/>
                <a:ea typeface="ヒラギノ角ゴ ProN W3" charset="0"/>
                <a:cs typeface="ヒラギノ角ゴ ProN W3" charset="0"/>
              </a:rPr>
              <a:t>and keep that child reading [and talking]</a:t>
            </a:r>
          </a:p>
          <a:p>
            <a:pPr>
              <a:spcBef>
                <a:spcPct val="0"/>
              </a:spcBef>
              <a:defRPr/>
            </a:pPr>
            <a:r>
              <a:rPr lang="en-US" sz="2800" dirty="0" smtClean="0">
                <a:latin typeface="Arial" charset="0"/>
                <a:ea typeface="ヒラギノ角ゴ ProN W3" charset="0"/>
                <a:cs typeface="ヒラギノ角ゴ ProN W3" charset="0"/>
              </a:rPr>
              <a:t>and we will change everything.</a:t>
            </a:r>
          </a:p>
          <a:p>
            <a:pPr>
              <a:defRPr/>
            </a:pPr>
            <a:endParaRPr lang="en-US" sz="2800" dirty="0" smtClean="0">
              <a:latin typeface="Arial" charset="0"/>
              <a:ea typeface="ヒラギノ角ゴ ProN W3" charset="0"/>
              <a:cs typeface="ヒラギノ角ゴ ProN W3" charset="0"/>
            </a:endParaRPr>
          </a:p>
          <a:p>
            <a:pPr>
              <a:defRPr/>
            </a:pPr>
            <a:r>
              <a:rPr lang="en-US" sz="2800" b="1" dirty="0" smtClean="0">
                <a:latin typeface="Arial" charset="0"/>
                <a:ea typeface="ヒラギノ角ゴ ProN W3" charset="0"/>
                <a:cs typeface="ヒラギノ角ゴ ProN W3" charset="0"/>
              </a:rPr>
              <a:t>And I mean everything.</a:t>
            </a:r>
            <a:endParaRPr lang="en-US" sz="2800" dirty="0" smtClean="0">
              <a:latin typeface="Arial" charset="0"/>
              <a:ea typeface="ヒラギノ角ゴ ProN W3" charset="0"/>
              <a:cs typeface="ヒラギノ角ゴ ProN W3" charset="0"/>
            </a:endParaRPr>
          </a:p>
          <a:p>
            <a:pPr>
              <a:spcBef>
                <a:spcPts val="1100"/>
              </a:spcBef>
              <a:defRPr/>
            </a:pPr>
            <a:endParaRPr lang="en-US" sz="2800" dirty="0" smtClean="0">
              <a:latin typeface="Arial Unicode MS" charset="0"/>
              <a:ea typeface="ヒラギノ角ゴ ProN W3" charset="0"/>
              <a:cs typeface="Arial Unicode MS" charset="0"/>
              <a:sym typeface="Arial Unicode MS" charset="0"/>
            </a:endParaRPr>
          </a:p>
          <a:p>
            <a:pPr algn="r">
              <a:spcBef>
                <a:spcPts val="600"/>
              </a:spcBef>
              <a:defRPr/>
            </a:pPr>
            <a:r>
              <a:rPr lang="en-US" sz="2800" i="1" dirty="0" smtClean="0">
                <a:latin typeface="Arial" charset="0"/>
                <a:ea typeface="ヒラギノ角ゴ ProN W3" charset="0"/>
                <a:cs typeface="ヒラギノ角ゴ ProN W3" charset="0"/>
              </a:rPr>
              <a:t>Jeanette </a:t>
            </a:r>
            <a:r>
              <a:rPr lang="en-US" sz="2800" i="1" dirty="0" err="1" smtClean="0">
                <a:latin typeface="Arial" charset="0"/>
                <a:ea typeface="ヒラギノ角ゴ ProN W3" charset="0"/>
                <a:cs typeface="ヒラギノ角ゴ ProN W3" charset="0"/>
              </a:rPr>
              <a:t>Winterson</a:t>
            </a:r>
            <a:r>
              <a:rPr lang="en-US" sz="2800" i="1" dirty="0" smtClean="0">
                <a:latin typeface="Arial" charset="0"/>
                <a:ea typeface="ヒラギノ角ゴ ProN W3" charset="0"/>
                <a:cs typeface="ヒラギノ角ゴ ProN W3" charset="0"/>
              </a:rPr>
              <a:t> </a:t>
            </a:r>
            <a:endParaRPr lang="en-US" sz="2800" i="1" dirty="0">
              <a:latin typeface="Arial" charset="0"/>
              <a:ea typeface="ヒラギノ角ゴ ProN W3" charset="0"/>
              <a:cs typeface="ヒラギノ角ゴ ProN W3"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1470025"/>
          </a:xfrm>
        </p:spPr>
        <p:txBody>
          <a:bodyPr/>
          <a:lstStyle/>
          <a:p>
            <a:r>
              <a:rPr lang="en-GB" dirty="0" smtClean="0"/>
              <a:t>RWI in action!</a:t>
            </a:r>
            <a:endParaRPr lang="en-GB" dirty="0"/>
          </a:p>
        </p:txBody>
      </p:sp>
      <p:sp>
        <p:nvSpPr>
          <p:cNvPr id="3" name="Subtitle 2"/>
          <p:cNvSpPr>
            <a:spLocks noGrp="1"/>
          </p:cNvSpPr>
          <p:nvPr>
            <p:ph type="subTitle" idx="1"/>
          </p:nvPr>
        </p:nvSpPr>
        <p:spPr>
          <a:xfrm>
            <a:off x="179512" y="1772816"/>
            <a:ext cx="8496944" cy="4032448"/>
          </a:xfrm>
        </p:spPr>
        <p:txBody>
          <a:bodyPr/>
          <a:lstStyle/>
          <a:p>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other questions</a:t>
            </a:r>
            <a:endParaRPr lang="en-US" dirty="0"/>
          </a:p>
        </p:txBody>
      </p:sp>
      <p:pic>
        <p:nvPicPr>
          <p:cNvPr id="4" name="Content Placeholder 3"/>
          <p:cNvPicPr>
            <a:picLocks noGrp="1" noChangeAspect="1"/>
          </p:cNvPicPr>
          <p:nvPr>
            <p:ph idx="1"/>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t="-19518" b="-19518"/>
          <a:stretch>
            <a:fillRect/>
          </a:stretch>
        </p:blipFill>
        <p:spPr/>
      </p:pic>
    </p:spTree>
    <p:extLst>
      <p:ext uri="{BB962C8B-B14F-4D97-AF65-F5344CB8AC3E}">
        <p14:creationId xmlns:p14="http://schemas.microsoft.com/office/powerpoint/2010/main" val="1295433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3"/>
          <p:cNvSpPr>
            <a:spLocks noChangeArrowheads="1"/>
          </p:cNvSpPr>
          <p:nvPr/>
        </p:nvSpPr>
        <p:spPr bwMode="auto">
          <a:xfrm>
            <a:off x="899592" y="2276872"/>
            <a:ext cx="7596187" cy="5693866"/>
          </a:xfrm>
          <a:prstGeom prst="rect">
            <a:avLst/>
          </a:prstGeom>
          <a:noFill/>
          <a:ln w="9525">
            <a:noFill/>
            <a:miter lim="800000"/>
            <a:headEnd/>
            <a:tailEnd/>
          </a:ln>
        </p:spPr>
        <p:txBody>
          <a:bodyPr>
            <a:spAutoFit/>
          </a:bodyPr>
          <a:lstStyle/>
          <a:p>
            <a:pPr>
              <a:defRPr/>
            </a:pPr>
            <a:r>
              <a:rPr lang="en-US" sz="2800" b="1" dirty="0">
                <a:latin typeface="+mn-lt"/>
                <a:cs typeface="Arial" pitchFamily="34" charset="0"/>
              </a:rPr>
              <a:t>play</a:t>
            </a:r>
            <a:r>
              <a:rPr lang="en-US" sz="2800" dirty="0">
                <a:latin typeface="+mn-lt"/>
                <a:cs typeface="Arial" pitchFamily="34" charset="0"/>
              </a:rPr>
              <a:t> </a:t>
            </a:r>
            <a:r>
              <a:rPr lang="en-US" sz="2800" dirty="0" err="1" smtClean="0">
                <a:latin typeface="+mn-lt"/>
                <a:cs typeface="Arial" pitchFamily="34" charset="0"/>
              </a:rPr>
              <a:t>mayk</a:t>
            </a:r>
            <a:r>
              <a:rPr lang="en-US" sz="2800" dirty="0" smtClean="0">
                <a:latin typeface="+mn-lt"/>
                <a:cs typeface="Arial" pitchFamily="34" charset="0"/>
              </a:rPr>
              <a:t> (make) </a:t>
            </a:r>
            <a:r>
              <a:rPr lang="en-US" sz="2800" dirty="0" err="1" smtClean="0">
                <a:latin typeface="+mn-lt"/>
                <a:cs typeface="Arial" pitchFamily="34" charset="0"/>
              </a:rPr>
              <a:t>trayn</a:t>
            </a:r>
            <a:r>
              <a:rPr lang="en-US" sz="2800" dirty="0" smtClean="0">
                <a:latin typeface="+mn-lt"/>
                <a:cs typeface="Arial" pitchFamily="34" charset="0"/>
              </a:rPr>
              <a:t> (train) </a:t>
            </a:r>
            <a:r>
              <a:rPr lang="en-US" sz="2800" dirty="0" err="1" smtClean="0">
                <a:latin typeface="+mn-lt"/>
                <a:cs typeface="Arial" pitchFamily="34" charset="0"/>
              </a:rPr>
              <a:t>playn</a:t>
            </a:r>
            <a:r>
              <a:rPr lang="en-US" sz="2800" dirty="0" smtClean="0">
                <a:latin typeface="+mn-lt"/>
                <a:cs typeface="Arial" pitchFamily="34" charset="0"/>
              </a:rPr>
              <a:t> (plane) </a:t>
            </a:r>
            <a:r>
              <a:rPr lang="en-US" sz="2800" dirty="0" err="1" smtClean="0">
                <a:latin typeface="+mn-lt"/>
                <a:cs typeface="Arial" pitchFamily="34" charset="0"/>
              </a:rPr>
              <a:t>bayk</a:t>
            </a:r>
            <a:r>
              <a:rPr lang="en-US" sz="2800" dirty="0" smtClean="0">
                <a:latin typeface="+mn-lt"/>
                <a:cs typeface="Arial" pitchFamily="34" charset="0"/>
              </a:rPr>
              <a:t> (bake)</a:t>
            </a:r>
            <a:endParaRPr lang="en-US" sz="2800" dirty="0">
              <a:latin typeface="+mn-lt"/>
              <a:cs typeface="Arial" pitchFamily="34" charset="0"/>
            </a:endParaRPr>
          </a:p>
          <a:p>
            <a:pPr>
              <a:defRPr/>
            </a:pPr>
            <a:endParaRPr lang="en-US" sz="2800" dirty="0">
              <a:latin typeface="+mn-lt"/>
              <a:cs typeface="Arial" pitchFamily="34" charset="0"/>
            </a:endParaRPr>
          </a:p>
          <a:p>
            <a:pPr>
              <a:defRPr/>
            </a:pPr>
            <a:r>
              <a:rPr lang="en-US" sz="2800" b="1" dirty="0">
                <a:latin typeface="+mn-lt"/>
                <a:cs typeface="Arial" pitchFamily="34" charset="0"/>
              </a:rPr>
              <a:t>green</a:t>
            </a:r>
            <a:r>
              <a:rPr lang="en-US" sz="2800" dirty="0">
                <a:latin typeface="+mn-lt"/>
                <a:cs typeface="Arial" pitchFamily="34" charset="0"/>
              </a:rPr>
              <a:t> </a:t>
            </a:r>
            <a:r>
              <a:rPr lang="en-US" sz="2800" dirty="0" err="1" smtClean="0">
                <a:latin typeface="+mn-lt"/>
                <a:cs typeface="Arial" pitchFamily="34" charset="0"/>
              </a:rPr>
              <a:t>dreem</a:t>
            </a:r>
            <a:r>
              <a:rPr lang="en-US" sz="2800" dirty="0" smtClean="0">
                <a:latin typeface="+mn-lt"/>
                <a:cs typeface="Arial" pitchFamily="34" charset="0"/>
              </a:rPr>
              <a:t> (dream) </a:t>
            </a:r>
            <a:r>
              <a:rPr lang="en-US" sz="2800" dirty="0" err="1" smtClean="0">
                <a:latin typeface="+mn-lt"/>
                <a:cs typeface="Arial" pitchFamily="34" charset="0"/>
              </a:rPr>
              <a:t>hee</a:t>
            </a:r>
            <a:r>
              <a:rPr lang="en-US" sz="2800" dirty="0" smtClean="0">
                <a:latin typeface="+mn-lt"/>
                <a:cs typeface="Arial" pitchFamily="34" charset="0"/>
              </a:rPr>
              <a:t> (he) </a:t>
            </a:r>
            <a:r>
              <a:rPr lang="en-US" sz="2800" dirty="0" err="1" smtClean="0">
                <a:latin typeface="+mn-lt"/>
                <a:cs typeface="Arial" pitchFamily="34" charset="0"/>
              </a:rPr>
              <a:t>happee</a:t>
            </a:r>
            <a:r>
              <a:rPr lang="en-US" sz="2800" dirty="0" smtClean="0">
                <a:latin typeface="+mn-lt"/>
                <a:cs typeface="Arial" pitchFamily="34" charset="0"/>
              </a:rPr>
              <a:t>  (happy)</a:t>
            </a:r>
            <a:endParaRPr lang="en-US" sz="2800" dirty="0">
              <a:latin typeface="+mn-lt"/>
              <a:cs typeface="Arial" pitchFamily="34" charset="0"/>
            </a:endParaRPr>
          </a:p>
          <a:p>
            <a:pPr>
              <a:defRPr/>
            </a:pPr>
            <a:endParaRPr lang="en-US" sz="2800" dirty="0">
              <a:latin typeface="+mn-lt"/>
              <a:cs typeface="Arial" pitchFamily="34" charset="0"/>
            </a:endParaRPr>
          </a:p>
          <a:p>
            <a:pPr>
              <a:defRPr/>
            </a:pPr>
            <a:r>
              <a:rPr lang="en-US" sz="2800" b="1" dirty="0" smtClean="0">
                <a:latin typeface="+mn-lt"/>
                <a:cs typeface="Arial" pitchFamily="34" charset="0"/>
              </a:rPr>
              <a:t>light</a:t>
            </a:r>
            <a:r>
              <a:rPr lang="en-US" sz="2800" dirty="0" smtClean="0">
                <a:latin typeface="+mn-lt"/>
                <a:cs typeface="Arial" pitchFamily="34" charset="0"/>
              </a:rPr>
              <a:t> </a:t>
            </a:r>
            <a:r>
              <a:rPr lang="en-US" sz="2800" dirty="0" err="1" smtClean="0">
                <a:latin typeface="+mn-lt"/>
                <a:cs typeface="Arial" pitchFamily="34" charset="0"/>
              </a:rPr>
              <a:t>kight</a:t>
            </a:r>
            <a:r>
              <a:rPr lang="en-US" sz="2800" dirty="0" smtClean="0">
                <a:latin typeface="+mn-lt"/>
                <a:cs typeface="Arial" pitchFamily="34" charset="0"/>
              </a:rPr>
              <a:t> (kite) </a:t>
            </a:r>
            <a:r>
              <a:rPr lang="en-US" sz="2800" dirty="0" err="1" smtClean="0">
                <a:latin typeface="+mn-lt"/>
                <a:cs typeface="Arial" pitchFamily="34" charset="0"/>
              </a:rPr>
              <a:t>fligh</a:t>
            </a:r>
            <a:r>
              <a:rPr lang="en-US" sz="2800" dirty="0" smtClean="0">
                <a:latin typeface="+mn-lt"/>
                <a:cs typeface="Arial" pitchFamily="34" charset="0"/>
              </a:rPr>
              <a:t> (fly) </a:t>
            </a:r>
            <a:r>
              <a:rPr lang="en-US" sz="2800" dirty="0" err="1" smtClean="0">
                <a:latin typeface="+mn-lt"/>
                <a:cs typeface="Arial" pitchFamily="34" charset="0"/>
              </a:rPr>
              <a:t>Igh</a:t>
            </a:r>
            <a:r>
              <a:rPr lang="en-US" sz="2800" dirty="0" smtClean="0">
                <a:latin typeface="+mn-lt"/>
                <a:cs typeface="Arial" pitchFamily="34" charset="0"/>
              </a:rPr>
              <a:t> (I) </a:t>
            </a:r>
            <a:endParaRPr lang="en-US" sz="2800" dirty="0">
              <a:latin typeface="+mn-lt"/>
              <a:cs typeface="Arial" pitchFamily="34" charset="0"/>
            </a:endParaRPr>
          </a:p>
          <a:p>
            <a:pPr>
              <a:defRPr/>
            </a:pPr>
            <a:endParaRPr lang="en-US" sz="2800" dirty="0">
              <a:latin typeface="+mn-lt"/>
              <a:cs typeface="Arial" pitchFamily="34" charset="0"/>
            </a:endParaRPr>
          </a:p>
          <a:p>
            <a:pPr>
              <a:defRPr/>
            </a:pPr>
            <a:r>
              <a:rPr lang="en-US" sz="2800" b="1" dirty="0" smtClean="0">
                <a:latin typeface="+mn-lt"/>
                <a:cs typeface="Arial" pitchFamily="34" charset="0"/>
              </a:rPr>
              <a:t>Coat </a:t>
            </a:r>
            <a:r>
              <a:rPr lang="en-US" sz="2800" dirty="0" err="1" smtClean="0">
                <a:latin typeface="+mn-lt"/>
                <a:cs typeface="Arial" pitchFamily="34" charset="0"/>
              </a:rPr>
              <a:t>sloa</a:t>
            </a:r>
            <a:r>
              <a:rPr lang="en-US" sz="2800" dirty="0" err="1" smtClean="0">
                <a:cs typeface="Arial" pitchFamily="34" charset="0"/>
              </a:rPr>
              <a:t>w</a:t>
            </a:r>
            <a:r>
              <a:rPr lang="en-US" sz="2800" dirty="0" smtClean="0">
                <a:cs typeface="Arial" pitchFamily="34" charset="0"/>
              </a:rPr>
              <a:t> (slow) </a:t>
            </a:r>
            <a:r>
              <a:rPr lang="en-US" sz="2800" dirty="0" err="1" smtClean="0">
                <a:cs typeface="Arial" pitchFamily="34" charset="0"/>
              </a:rPr>
              <a:t>hoap</a:t>
            </a:r>
            <a:r>
              <a:rPr lang="en-US" sz="2800" dirty="0" smtClean="0">
                <a:cs typeface="Arial" pitchFamily="34" charset="0"/>
              </a:rPr>
              <a:t> (hope) </a:t>
            </a:r>
            <a:r>
              <a:rPr lang="en-US" sz="2800" dirty="0" err="1" smtClean="0">
                <a:cs typeface="Arial" pitchFamily="34" charset="0"/>
              </a:rPr>
              <a:t>goa</a:t>
            </a:r>
            <a:r>
              <a:rPr lang="en-US" sz="2800" dirty="0" smtClean="0">
                <a:cs typeface="Arial" pitchFamily="34" charset="0"/>
              </a:rPr>
              <a:t> (go)</a:t>
            </a:r>
            <a:endParaRPr lang="en-US" sz="2800" dirty="0">
              <a:latin typeface="+mn-lt"/>
              <a:cs typeface="Arial" pitchFamily="34" charset="0"/>
            </a:endParaRPr>
          </a:p>
          <a:p>
            <a:pPr>
              <a:defRPr/>
            </a:pPr>
            <a:endParaRPr lang="en-US" sz="2800" dirty="0">
              <a:latin typeface="+mn-lt"/>
              <a:cs typeface="Arial" pitchFamily="34" charset="0"/>
            </a:endParaRPr>
          </a:p>
          <a:p>
            <a:pPr>
              <a:defRPr/>
            </a:pPr>
            <a:r>
              <a:rPr lang="en-US" sz="2800" b="1" dirty="0">
                <a:latin typeface="+mn-lt"/>
                <a:cs typeface="Arial" pitchFamily="34" charset="0"/>
              </a:rPr>
              <a:t>moon</a:t>
            </a:r>
            <a:r>
              <a:rPr lang="en-US" sz="2800" dirty="0">
                <a:latin typeface="+mn-lt"/>
                <a:cs typeface="Arial" pitchFamily="34" charset="0"/>
              </a:rPr>
              <a:t> </a:t>
            </a:r>
            <a:r>
              <a:rPr lang="en-US" sz="2800" dirty="0" err="1" smtClean="0">
                <a:latin typeface="+mn-lt"/>
                <a:cs typeface="Arial" pitchFamily="34" charset="0"/>
              </a:rPr>
              <a:t>froot</a:t>
            </a:r>
            <a:r>
              <a:rPr lang="en-US" sz="2800" dirty="0" smtClean="0">
                <a:latin typeface="+mn-lt"/>
                <a:cs typeface="Arial" pitchFamily="34" charset="0"/>
              </a:rPr>
              <a:t> (fruit) </a:t>
            </a:r>
            <a:r>
              <a:rPr lang="en-US" sz="2800" dirty="0" err="1" smtClean="0">
                <a:latin typeface="+mn-lt"/>
                <a:cs typeface="Arial" pitchFamily="34" charset="0"/>
              </a:rPr>
              <a:t>bloo</a:t>
            </a:r>
            <a:r>
              <a:rPr lang="en-US" sz="2800" dirty="0" smtClean="0">
                <a:latin typeface="+mn-lt"/>
                <a:cs typeface="Arial" pitchFamily="34" charset="0"/>
              </a:rPr>
              <a:t> (blue) </a:t>
            </a:r>
            <a:r>
              <a:rPr lang="en-US" sz="2800" dirty="0" err="1" smtClean="0">
                <a:latin typeface="+mn-lt"/>
                <a:cs typeface="Arial" pitchFamily="34" charset="0"/>
              </a:rPr>
              <a:t>cyoob</a:t>
            </a:r>
            <a:r>
              <a:rPr lang="en-US" sz="2800" dirty="0" smtClean="0">
                <a:latin typeface="+mn-lt"/>
                <a:cs typeface="Arial" pitchFamily="34" charset="0"/>
              </a:rPr>
              <a:t> (cube)</a:t>
            </a:r>
            <a:endParaRPr lang="en-US" sz="2800" dirty="0">
              <a:latin typeface="+mn-lt"/>
              <a:cs typeface="Arial" pitchFamily="34" charset="0"/>
            </a:endParaRPr>
          </a:p>
          <a:p>
            <a:pPr>
              <a:defRPr/>
            </a:pPr>
            <a:endParaRPr lang="en-US" sz="2800" dirty="0">
              <a:latin typeface="+mn-lt"/>
              <a:cs typeface="Arial" pitchFamily="34" charset="0"/>
            </a:endParaRPr>
          </a:p>
          <a:p>
            <a:pPr>
              <a:defRPr/>
            </a:pPr>
            <a:endParaRPr lang="en-US" sz="2800" dirty="0">
              <a:latin typeface="+mn-lt"/>
              <a:cs typeface="Arial" pitchFamily="34" charset="0"/>
            </a:endParaRPr>
          </a:p>
          <a:p>
            <a:pPr>
              <a:defRPr/>
            </a:pPr>
            <a:endParaRPr lang="en-US" sz="2800" dirty="0">
              <a:latin typeface="+mn-lt"/>
              <a:cs typeface="Arial" pitchFamily="34" charset="0"/>
            </a:endParaRPr>
          </a:p>
        </p:txBody>
      </p:sp>
      <p:sp>
        <p:nvSpPr>
          <p:cNvPr id="5" name="Rectangle 2"/>
          <p:cNvSpPr txBox="1">
            <a:spLocks noChangeArrowheads="1"/>
          </p:cNvSpPr>
          <p:nvPr/>
        </p:nvSpPr>
        <p:spPr bwMode="auto">
          <a:xfrm>
            <a:off x="467544" y="908720"/>
            <a:ext cx="8229600" cy="1139825"/>
          </a:xfrm>
          <a:prstGeom prst="rect">
            <a:avLst/>
          </a:prstGeom>
          <a:noFill/>
          <a:ln w="9525">
            <a:noFill/>
            <a:miter lim="800000"/>
            <a:headEnd/>
            <a:tailEnd/>
          </a:ln>
        </p:spPr>
        <p:txBody>
          <a:bodyPr anchor="b"/>
          <a:lstStyle/>
          <a:p>
            <a:pPr eaLnBrk="0" hangingPunct="0">
              <a:defRPr/>
            </a:pPr>
            <a:r>
              <a:rPr lang="en-GB" sz="4000" dirty="0">
                <a:solidFill>
                  <a:schemeClr val="tx2"/>
                </a:solidFill>
                <a:latin typeface="+mj-lt"/>
                <a:cs typeface="Arial" pitchFamily="34" charset="0"/>
              </a:rPr>
              <a:t>If English had a simple </a:t>
            </a:r>
            <a:r>
              <a:rPr lang="en-GB" sz="4000" dirty="0" smtClean="0">
                <a:solidFill>
                  <a:schemeClr val="tx2"/>
                </a:solidFill>
                <a:latin typeface="+mj-lt"/>
                <a:cs typeface="Arial" pitchFamily="34" charset="0"/>
              </a:rPr>
              <a:t>code, spelling </a:t>
            </a:r>
            <a:r>
              <a:rPr lang="en-GB" sz="4000" dirty="0">
                <a:solidFill>
                  <a:schemeClr val="tx2"/>
                </a:solidFill>
                <a:latin typeface="+mj-lt"/>
                <a:cs typeface="Arial" pitchFamily="34" charset="0"/>
              </a:rPr>
              <a:t>and reading would be </a:t>
            </a:r>
            <a:r>
              <a:rPr lang="en-GB" sz="4000" dirty="0" smtClean="0">
                <a:solidFill>
                  <a:schemeClr val="tx2"/>
                </a:solidFill>
                <a:latin typeface="+mj-lt"/>
                <a:cs typeface="Arial" pitchFamily="34" charset="0"/>
              </a:rPr>
              <a:t>so much easier……but it doesn’t!</a:t>
            </a:r>
            <a:endParaRPr lang="en-US" sz="4000" dirty="0">
              <a:solidFill>
                <a:schemeClr val="tx2"/>
              </a:solidFill>
              <a:latin typeface="+mj-lt"/>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alphabetic code</a:t>
            </a:r>
            <a:endParaRPr lang="en-US" dirty="0"/>
          </a:p>
        </p:txBody>
      </p:sp>
      <p:sp>
        <p:nvSpPr>
          <p:cNvPr id="3" name="Content Placeholder 2"/>
          <p:cNvSpPr>
            <a:spLocks noGrp="1"/>
          </p:cNvSpPr>
          <p:nvPr>
            <p:ph idx="1"/>
          </p:nvPr>
        </p:nvSpPr>
        <p:spPr/>
        <p:txBody>
          <a:bodyPr/>
          <a:lstStyle/>
          <a:p>
            <a:pPr marL="457200" indent="-457200">
              <a:buFont typeface="Arial"/>
              <a:buChar char="•"/>
            </a:pPr>
            <a:r>
              <a:rPr lang="en-US" dirty="0" smtClean="0"/>
              <a:t>44 sounds</a:t>
            </a:r>
          </a:p>
          <a:p>
            <a:pPr marL="457200" indent="-457200">
              <a:buFont typeface="Arial"/>
              <a:buChar char="•"/>
            </a:pPr>
            <a:r>
              <a:rPr lang="en-US" dirty="0"/>
              <a:t>O</a:t>
            </a:r>
            <a:r>
              <a:rPr lang="en-US" dirty="0" smtClean="0"/>
              <a:t>ver 150+ graphemes</a:t>
            </a:r>
          </a:p>
          <a:p>
            <a:pPr marL="457200" indent="-457200">
              <a:buFont typeface="Arial"/>
              <a:buChar char="•"/>
            </a:pPr>
            <a:endParaRPr lang="en-US" dirty="0"/>
          </a:p>
          <a:p>
            <a:pPr marL="457200" indent="-457200">
              <a:buFont typeface="Arial"/>
              <a:buChar char="•"/>
            </a:pPr>
            <a:r>
              <a:rPr lang="en-US" dirty="0" smtClean="0"/>
              <a:t>One of the most complex alphabetic codes in the world.</a:t>
            </a:r>
            <a:endParaRPr lang="en-US" dirty="0"/>
          </a:p>
        </p:txBody>
      </p:sp>
    </p:spTree>
    <p:extLst>
      <p:ext uri="{BB962C8B-B14F-4D97-AF65-F5344CB8AC3E}">
        <p14:creationId xmlns:p14="http://schemas.microsoft.com/office/powerpoint/2010/main" val="7399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GB" dirty="0" smtClean="0">
                <a:latin typeface="Arial" charset="0"/>
              </a:rPr>
              <a:t>Read Write Inc. Phonics</a:t>
            </a:r>
            <a:endParaRPr lang="en-US" dirty="0">
              <a:latin typeface="Arial" charset="0"/>
            </a:endParaRPr>
          </a:p>
        </p:txBody>
      </p:sp>
      <p:sp>
        <p:nvSpPr>
          <p:cNvPr id="7172" name="Rectangle 3"/>
          <p:cNvSpPr>
            <a:spLocks noGrp="1" noChangeArrowheads="1"/>
          </p:cNvSpPr>
          <p:nvPr>
            <p:ph type="body" idx="1"/>
          </p:nvPr>
        </p:nvSpPr>
        <p:spPr/>
        <p:txBody>
          <a:bodyPr/>
          <a:lstStyle/>
          <a:p>
            <a:pPr marL="457200" indent="-457200">
              <a:buFont typeface="Arial"/>
              <a:buChar char="•"/>
            </a:pPr>
            <a:r>
              <a:rPr lang="en-US" dirty="0" smtClean="0">
                <a:latin typeface="Arial Unicode MS" charset="0"/>
              </a:rPr>
              <a:t>Nursery – Y1 (KS1)</a:t>
            </a:r>
          </a:p>
          <a:p>
            <a:endParaRPr lang="en-US" dirty="0">
              <a:latin typeface="Arial Unicode MS" charset="0"/>
            </a:endParaRPr>
          </a:p>
          <a:p>
            <a:pPr marL="457200" indent="-457200">
              <a:buFont typeface="Arial"/>
              <a:buChar char="•"/>
            </a:pPr>
            <a:r>
              <a:rPr lang="en-US" dirty="0">
                <a:latin typeface="Arial Unicode MS" charset="0"/>
              </a:rPr>
              <a:t>Older children who need </a:t>
            </a:r>
            <a:r>
              <a:rPr lang="en-US" dirty="0" smtClean="0">
                <a:latin typeface="Arial Unicode MS" charset="0"/>
              </a:rPr>
              <a:t>to</a:t>
            </a:r>
            <a:r>
              <a:rPr lang="ja-JP" altLang="en-US" dirty="0" smtClean="0">
                <a:latin typeface="Arial Unicode MS" charset="0"/>
              </a:rPr>
              <a:t>‘</a:t>
            </a:r>
            <a:r>
              <a:rPr lang="en-US" dirty="0">
                <a:latin typeface="Arial Unicode MS" charset="0"/>
              </a:rPr>
              <a:t>catch-up</a:t>
            </a:r>
            <a:r>
              <a:rPr lang="ja-JP" altLang="en-US" dirty="0">
                <a:latin typeface="Arial Unicode MS" charset="0"/>
              </a:rPr>
              <a:t>’</a:t>
            </a:r>
            <a:endParaRPr lang="en-US" dirty="0">
              <a:latin typeface="Arial Unicode MS" charset="0"/>
            </a:endParaRPr>
          </a:p>
          <a:p>
            <a:pPr marL="457200" indent="-457200">
              <a:buFont typeface="Arial"/>
              <a:buChar char="•"/>
            </a:pPr>
            <a:endParaRPr lang="en-US" dirty="0">
              <a:latin typeface="Arial Unicode MS" charset="0"/>
            </a:endParaRPr>
          </a:p>
          <a:p>
            <a:pPr marL="457200" indent="-457200">
              <a:buFont typeface="Arial"/>
              <a:buChar char="•"/>
            </a:pPr>
            <a:r>
              <a:rPr lang="en-US" dirty="0">
                <a:latin typeface="Arial Unicode MS" charset="0"/>
              </a:rPr>
              <a:t>Children new to English</a:t>
            </a:r>
          </a:p>
          <a:p>
            <a:pPr>
              <a:buFont typeface="Wingdings" charset="0"/>
              <a:buNone/>
            </a:pPr>
            <a:endParaRPr lang="en-US" dirty="0">
              <a:latin typeface="Arial Unicode MS" charset="0"/>
            </a:endParaRPr>
          </a:p>
        </p:txBody>
      </p:sp>
      <p:sp>
        <p:nvSpPr>
          <p:cNvPr id="4" name="Oval Callout 3"/>
          <p:cNvSpPr/>
          <p:nvPr/>
        </p:nvSpPr>
        <p:spPr>
          <a:xfrm>
            <a:off x="5724128" y="3933056"/>
            <a:ext cx="2808312" cy="1728192"/>
          </a:xfrm>
          <a:prstGeom prst="wedgeEllipseCallout">
            <a:avLst>
              <a:gd name="adj1" fmla="val -58957"/>
              <a:gd name="adj2" fmla="val -6348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bg1"/>
                </a:solidFill>
              </a:rPr>
              <a:t>What is Read Write Inc. Phonics? </a:t>
            </a:r>
            <a:endParaRPr lang="en-US" sz="2400" dirty="0">
              <a:solidFill>
                <a:schemeClr val="bg1"/>
              </a:solidFill>
            </a:endParaRPr>
          </a:p>
        </p:txBody>
      </p:sp>
    </p:spTree>
    <p:extLst>
      <p:ext uri="{BB962C8B-B14F-4D97-AF65-F5344CB8AC3E}">
        <p14:creationId xmlns:p14="http://schemas.microsoft.com/office/powerpoint/2010/main" val="2966572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Accuracy          Fluency          Enjoyment</a:t>
            </a:r>
            <a:br>
              <a:rPr lang="en-US" dirty="0" smtClean="0"/>
            </a:br>
            <a:r>
              <a:rPr lang="en-US" dirty="0" smtClean="0"/>
              <a:t>         	 Reading and Writing</a:t>
            </a:r>
            <a:endParaRPr lang="en-US" dirty="0"/>
          </a:p>
        </p:txBody>
      </p:sp>
      <p:sp>
        <p:nvSpPr>
          <p:cNvPr id="3" name="Content Placeholder 2"/>
          <p:cNvSpPr>
            <a:spLocks noGrp="1"/>
          </p:cNvSpPr>
          <p:nvPr>
            <p:ph idx="1"/>
          </p:nvPr>
        </p:nvSpPr>
        <p:spPr>
          <a:xfrm>
            <a:off x="323528" y="1219653"/>
            <a:ext cx="8639175" cy="5040560"/>
          </a:xfrm>
        </p:spPr>
        <p:txBody>
          <a:bodyPr/>
          <a:lstStyle/>
          <a:p>
            <a:endParaRPr lang="en-US" dirty="0"/>
          </a:p>
          <a:p>
            <a:endParaRPr lang="en-US" dirty="0"/>
          </a:p>
        </p:txBody>
      </p:sp>
      <p:grpSp>
        <p:nvGrpSpPr>
          <p:cNvPr id="4" name="Group 28"/>
          <p:cNvGrpSpPr/>
          <p:nvPr/>
        </p:nvGrpSpPr>
        <p:grpSpPr>
          <a:xfrm>
            <a:off x="1156380" y="1698887"/>
            <a:ext cx="2098143" cy="2509018"/>
            <a:chOff x="743248" y="2088654"/>
            <a:chExt cx="2266950" cy="2710882"/>
          </a:xfrm>
        </p:grpSpPr>
        <p:sp>
          <p:nvSpPr>
            <p:cNvPr id="17" name="Rectangle 16"/>
            <p:cNvSpPr/>
            <p:nvPr/>
          </p:nvSpPr>
          <p:spPr>
            <a:xfrm rot="1578922">
              <a:off x="895106" y="3675586"/>
              <a:ext cx="725487" cy="112395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n</a:t>
              </a:r>
              <a:r>
                <a:rPr lang="en-GB" sz="4800" dirty="0" smtClean="0">
                  <a:solidFill>
                    <a:schemeClr val="tx1"/>
                  </a:solidFill>
                </a:rPr>
                <a:t> </a:t>
              </a:r>
              <a:endParaRPr lang="en-GB" sz="4800" dirty="0">
                <a:solidFill>
                  <a:schemeClr val="tx1"/>
                </a:solidFill>
              </a:endParaRPr>
            </a:p>
          </p:txBody>
        </p:sp>
        <p:sp>
          <p:nvSpPr>
            <p:cNvPr id="18" name="Rectangle 17"/>
            <p:cNvSpPr/>
            <p:nvPr/>
          </p:nvSpPr>
          <p:spPr>
            <a:xfrm rot="21327025">
              <a:off x="1424285" y="3264991"/>
              <a:ext cx="727075" cy="112236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i</a:t>
              </a:r>
            </a:p>
          </p:txBody>
        </p:sp>
        <p:sp>
          <p:nvSpPr>
            <p:cNvPr id="19" name="Rectangle 18"/>
            <p:cNvSpPr/>
            <p:nvPr/>
          </p:nvSpPr>
          <p:spPr>
            <a:xfrm>
              <a:off x="1968798" y="2620466"/>
              <a:ext cx="725487" cy="112395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p</a:t>
              </a:r>
            </a:p>
          </p:txBody>
        </p:sp>
        <p:sp>
          <p:nvSpPr>
            <p:cNvPr id="20" name="Rectangle 19"/>
            <p:cNvSpPr/>
            <p:nvPr/>
          </p:nvSpPr>
          <p:spPr>
            <a:xfrm>
              <a:off x="743248" y="2939554"/>
              <a:ext cx="725487" cy="112395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d</a:t>
              </a:r>
            </a:p>
          </p:txBody>
        </p:sp>
        <p:pic>
          <p:nvPicPr>
            <p:cNvPr id="21" name="Picture 29" descr="SpeedSoundM.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rot="21015261">
              <a:off x="819448" y="2137866"/>
              <a:ext cx="647700" cy="965200"/>
            </a:xfrm>
            <a:prstGeom prst="rect">
              <a:avLst/>
            </a:prstGeom>
            <a:noFill/>
            <a:ln w="9525">
              <a:solidFill>
                <a:schemeClr val="tx1"/>
              </a:solidFill>
              <a:miter lim="800000"/>
              <a:headEnd/>
              <a:tailEnd/>
            </a:ln>
          </p:spPr>
        </p:pic>
        <p:pic>
          <p:nvPicPr>
            <p:cNvPr id="22" name="Picture 31" descr="SpeedSoundS.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03648" y="2564904"/>
              <a:ext cx="639762" cy="990600"/>
            </a:xfrm>
            <a:prstGeom prst="rect">
              <a:avLst/>
            </a:prstGeom>
            <a:noFill/>
            <a:ln w="9525">
              <a:solidFill>
                <a:schemeClr val="tx1"/>
              </a:solidFill>
              <a:miter lim="800000"/>
              <a:headEnd/>
              <a:tailEnd/>
            </a:ln>
          </p:spPr>
        </p:pic>
        <p:pic>
          <p:nvPicPr>
            <p:cNvPr id="23" name="Picture 36" descr="SpeedSoundA.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rot="662277">
              <a:off x="2240260" y="2088654"/>
              <a:ext cx="633413" cy="869950"/>
            </a:xfrm>
            <a:prstGeom prst="rect">
              <a:avLst/>
            </a:prstGeom>
            <a:noFill/>
            <a:ln w="9525">
              <a:solidFill>
                <a:schemeClr val="tx1"/>
              </a:solidFill>
              <a:miter lim="800000"/>
              <a:headEnd/>
              <a:tailEnd/>
            </a:ln>
          </p:spPr>
        </p:pic>
        <p:sp>
          <p:nvSpPr>
            <p:cNvPr id="24" name="Rectangle 23"/>
            <p:cNvSpPr/>
            <p:nvPr/>
          </p:nvSpPr>
          <p:spPr>
            <a:xfrm rot="1935871">
              <a:off x="2284710" y="3228479"/>
              <a:ext cx="725488" cy="112236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800" dirty="0">
                  <a:solidFill>
                    <a:schemeClr val="tx1"/>
                  </a:solidFill>
                </a:rPr>
                <a:t>t</a:t>
              </a:r>
            </a:p>
          </p:txBody>
        </p:sp>
      </p:grpSp>
      <p:grpSp>
        <p:nvGrpSpPr>
          <p:cNvPr id="6" name="Group 38"/>
          <p:cNvGrpSpPr/>
          <p:nvPr/>
        </p:nvGrpSpPr>
        <p:grpSpPr>
          <a:xfrm>
            <a:off x="5364088" y="1772816"/>
            <a:ext cx="3002823" cy="1221873"/>
            <a:chOff x="5179992" y="2034094"/>
            <a:chExt cx="3002823" cy="1221873"/>
          </a:xfrm>
        </p:grpSpPr>
        <p:sp>
          <p:nvSpPr>
            <p:cNvPr id="25" name="Text Box 12"/>
            <p:cNvSpPr txBox="1">
              <a:spLocks noChangeArrowheads="1"/>
            </p:cNvSpPr>
            <p:nvPr/>
          </p:nvSpPr>
          <p:spPr bwMode="auto">
            <a:xfrm rot="265183">
              <a:off x="5179992" y="2322235"/>
              <a:ext cx="1490663" cy="584776"/>
            </a:xfrm>
            <a:prstGeom prst="rect">
              <a:avLst/>
            </a:prstGeom>
            <a:solidFill>
              <a:srgbClr val="99FF99"/>
            </a:solidFill>
            <a:ln w="9525">
              <a:solidFill>
                <a:schemeClr val="tx1"/>
              </a:solidFill>
              <a:miter lim="800000"/>
              <a:headEnd/>
              <a:tailEnd/>
            </a:ln>
          </p:spPr>
          <p:txBody>
            <a:bodyPr>
              <a:spAutoFit/>
            </a:bodyPr>
            <a:lstStyle/>
            <a:p>
              <a:pPr algn="ctr" eaLnBrk="0" hangingPunct="0">
                <a:spcBef>
                  <a:spcPct val="50000"/>
                </a:spcBef>
              </a:pPr>
              <a:r>
                <a:rPr lang="en-US" sz="3200" dirty="0" smtClean="0">
                  <a:latin typeface="+mn-lt"/>
                  <a:ea typeface="MS PGothic" pitchFamily="34" charset="-128"/>
                  <a:cs typeface="Gill Sans"/>
                </a:rPr>
                <a:t>mat</a:t>
              </a:r>
              <a:endParaRPr lang="en-US" sz="3200" dirty="0">
                <a:latin typeface="+mn-lt"/>
                <a:ea typeface="MS PGothic" pitchFamily="34" charset="-128"/>
                <a:cs typeface="Gill Sans"/>
              </a:endParaRPr>
            </a:p>
          </p:txBody>
        </p:sp>
        <p:sp>
          <p:nvSpPr>
            <p:cNvPr id="26" name="Text Box 12"/>
            <p:cNvSpPr txBox="1">
              <a:spLocks noChangeArrowheads="1"/>
            </p:cNvSpPr>
            <p:nvPr/>
          </p:nvSpPr>
          <p:spPr bwMode="auto">
            <a:xfrm rot="20122171">
              <a:off x="6130365" y="2671191"/>
              <a:ext cx="1490663" cy="584776"/>
            </a:xfrm>
            <a:prstGeom prst="rect">
              <a:avLst/>
            </a:prstGeom>
            <a:solidFill>
              <a:srgbClr val="99FF99"/>
            </a:solidFill>
            <a:ln w="9525">
              <a:solidFill>
                <a:schemeClr val="tx1"/>
              </a:solidFill>
              <a:miter lim="800000"/>
              <a:headEnd/>
              <a:tailEnd/>
            </a:ln>
          </p:spPr>
          <p:txBody>
            <a:bodyPr>
              <a:spAutoFit/>
            </a:bodyPr>
            <a:lstStyle/>
            <a:p>
              <a:pPr algn="ctr" eaLnBrk="0" hangingPunct="0">
                <a:spcBef>
                  <a:spcPct val="50000"/>
                </a:spcBef>
              </a:pPr>
              <a:r>
                <a:rPr lang="en-US" sz="3200" dirty="0" smtClean="0">
                  <a:latin typeface="+mn-lt"/>
                  <a:ea typeface="MS PGothic" pitchFamily="34" charset="-128"/>
                  <a:cs typeface="Gill Sans"/>
                </a:rPr>
                <a:t>sad</a:t>
              </a:r>
              <a:endParaRPr lang="en-US" sz="3200" dirty="0">
                <a:latin typeface="+mn-lt"/>
                <a:ea typeface="MS PGothic" pitchFamily="34" charset="-128"/>
                <a:cs typeface="Gill Sans"/>
              </a:endParaRPr>
            </a:p>
          </p:txBody>
        </p:sp>
        <p:sp>
          <p:nvSpPr>
            <p:cNvPr id="27" name="Text Box 12"/>
            <p:cNvSpPr txBox="1">
              <a:spLocks noChangeArrowheads="1"/>
            </p:cNvSpPr>
            <p:nvPr/>
          </p:nvSpPr>
          <p:spPr bwMode="auto">
            <a:xfrm rot="265183">
              <a:off x="6692152" y="2034094"/>
              <a:ext cx="1490663" cy="584776"/>
            </a:xfrm>
            <a:prstGeom prst="rect">
              <a:avLst/>
            </a:prstGeom>
            <a:solidFill>
              <a:srgbClr val="99FF99"/>
            </a:solidFill>
            <a:ln w="9525">
              <a:solidFill>
                <a:schemeClr val="tx1"/>
              </a:solidFill>
              <a:miter lim="800000"/>
              <a:headEnd/>
              <a:tailEnd/>
            </a:ln>
          </p:spPr>
          <p:txBody>
            <a:bodyPr>
              <a:spAutoFit/>
            </a:bodyPr>
            <a:lstStyle/>
            <a:p>
              <a:pPr algn="ctr" eaLnBrk="0" hangingPunct="0">
                <a:spcBef>
                  <a:spcPct val="50000"/>
                </a:spcBef>
              </a:pPr>
              <a:r>
                <a:rPr lang="en-US" sz="3200" dirty="0" smtClean="0">
                  <a:latin typeface="+mn-lt"/>
                  <a:ea typeface="MS PGothic" pitchFamily="34" charset="-128"/>
                  <a:cs typeface="Gill Sans"/>
                </a:rPr>
                <a:t>sat</a:t>
              </a:r>
              <a:endParaRPr lang="en-US" sz="3200" dirty="0">
                <a:latin typeface="+mn-lt"/>
                <a:ea typeface="MS PGothic" pitchFamily="34" charset="-128"/>
                <a:cs typeface="Gill Sans"/>
              </a:endParaRPr>
            </a:p>
          </p:txBody>
        </p:sp>
      </p:grpSp>
      <p:grpSp>
        <p:nvGrpSpPr>
          <p:cNvPr id="7" name="Group 3"/>
          <p:cNvGrpSpPr/>
          <p:nvPr/>
        </p:nvGrpSpPr>
        <p:grpSpPr>
          <a:xfrm>
            <a:off x="755576" y="4437112"/>
            <a:ext cx="3189513" cy="1956775"/>
            <a:chOff x="1707744" y="4716562"/>
            <a:chExt cx="2997129" cy="1759883"/>
          </a:xfrm>
        </p:grpSpPr>
        <p:pic>
          <p:nvPicPr>
            <p:cNvPr id="40" name="Picture 28" descr="Tabthecat.jp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3712926" y="4912971"/>
              <a:ext cx="991947" cy="650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 name="Picture 33" descr="Tomthumb.jpg"/>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3389525" y="5539479"/>
              <a:ext cx="1141184" cy="688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 name="Picture 14" descr="Chips.jpg"/>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a:off x="2881354" y="5183380"/>
              <a:ext cx="1078763" cy="760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 name="Picture 79" descr="Lookout.jpg"/>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bwMode="auto">
            <a:xfrm>
              <a:off x="2151629" y="4899220"/>
              <a:ext cx="1009856" cy="5996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8" descr="C:\Users\Davina\Pictures\RWI\RedDittyBook.gif"/>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3013696" y="4716562"/>
              <a:ext cx="1050925"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 name="Picture 48" descr="Toad.jpg"/>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bwMode="auto">
            <a:xfrm>
              <a:off x="1707744" y="5492745"/>
              <a:ext cx="1173610" cy="694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 name="Picture 42" descr="Thejarofoil.jpg"/>
            <p:cNvPicPr>
              <a:picLocks noChangeAspect="1"/>
            </p:cNvPicPr>
            <p:nvPr/>
          </p:nvPicPr>
          <p:blipFill>
            <a:blip r:embed="rId12" cstate="print">
              <a:extLst>
                <a:ext uri="{28A0092B-C50C-407E-A947-70E740481C1C}">
                  <a14:useLocalDpi xmlns:a14="http://schemas.microsoft.com/office/drawing/2010/main"/>
                </a:ext>
              </a:extLst>
            </a:blip>
            <a:srcRect/>
            <a:stretch>
              <a:fillRect/>
            </a:stretch>
          </p:blipFill>
          <p:spPr bwMode="auto">
            <a:xfrm>
              <a:off x="2381755" y="5897717"/>
              <a:ext cx="999197" cy="5787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35842" name="Picture 2" descr="Image result for read write inc writing books"/>
          <p:cNvPicPr>
            <a:picLocks noChangeAspect="1" noChangeArrowheads="1"/>
          </p:cNvPicPr>
          <p:nvPr/>
        </p:nvPicPr>
        <p:blipFill>
          <a:blip r:embed="rId13" cstate="print"/>
          <a:srcRect/>
          <a:stretch>
            <a:fillRect/>
          </a:stretch>
        </p:blipFill>
        <p:spPr bwMode="auto">
          <a:xfrm>
            <a:off x="5940152" y="4293096"/>
            <a:ext cx="2821629" cy="1800200"/>
          </a:xfrm>
          <a:prstGeom prst="rect">
            <a:avLst/>
          </a:prstGeom>
          <a:noFill/>
        </p:spPr>
      </p:pic>
      <p:pic>
        <p:nvPicPr>
          <p:cNvPr id="20482" name="Picture 2" descr="Image result for read write inc green and red words"/>
          <p:cNvPicPr>
            <a:picLocks noChangeAspect="1" noChangeArrowheads="1"/>
          </p:cNvPicPr>
          <p:nvPr/>
        </p:nvPicPr>
        <p:blipFill>
          <a:blip r:embed="rId14" cstate="print"/>
          <a:srcRect/>
          <a:stretch>
            <a:fillRect/>
          </a:stretch>
        </p:blipFill>
        <p:spPr bwMode="auto">
          <a:xfrm>
            <a:off x="4139952" y="3068960"/>
            <a:ext cx="1905000" cy="1571626"/>
          </a:xfrm>
          <a:prstGeom prst="rect">
            <a:avLst/>
          </a:prstGeom>
          <a:noFill/>
        </p:spPr>
      </p:pic>
    </p:spTree>
    <p:extLst>
      <p:ext uri="{BB962C8B-B14F-4D97-AF65-F5344CB8AC3E}">
        <p14:creationId xmlns:p14="http://schemas.microsoft.com/office/powerpoint/2010/main" val="373843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539750" y="571500"/>
          <a:ext cx="8104184" cy="1036638"/>
        </p:xfrm>
        <a:graphic>
          <a:graphicData uri="http://schemas.openxmlformats.org/drawingml/2006/table">
            <a:tbl>
              <a:tblPr firstRow="1" bandRow="1">
                <a:tableStyleId>{5C22544A-7EE6-4342-B048-85BDC9FD1C3A}</a:tableStyleId>
              </a:tblPr>
              <a:tblGrid>
                <a:gridCol w="736744">
                  <a:extLst>
                    <a:ext uri="{9D8B030D-6E8A-4147-A177-3AD203B41FA5}">
                      <a16:colId xmlns:a16="http://schemas.microsoft.com/office/drawing/2014/main" val="20000"/>
                    </a:ext>
                  </a:extLst>
                </a:gridCol>
                <a:gridCol w="736744">
                  <a:extLst>
                    <a:ext uri="{9D8B030D-6E8A-4147-A177-3AD203B41FA5}">
                      <a16:colId xmlns:a16="http://schemas.microsoft.com/office/drawing/2014/main" val="20001"/>
                    </a:ext>
                  </a:extLst>
                </a:gridCol>
                <a:gridCol w="736744">
                  <a:extLst>
                    <a:ext uri="{9D8B030D-6E8A-4147-A177-3AD203B41FA5}">
                      <a16:colId xmlns:a16="http://schemas.microsoft.com/office/drawing/2014/main" val="20002"/>
                    </a:ext>
                  </a:extLst>
                </a:gridCol>
                <a:gridCol w="736744">
                  <a:extLst>
                    <a:ext uri="{9D8B030D-6E8A-4147-A177-3AD203B41FA5}">
                      <a16:colId xmlns:a16="http://schemas.microsoft.com/office/drawing/2014/main" val="20003"/>
                    </a:ext>
                  </a:extLst>
                </a:gridCol>
                <a:gridCol w="736744">
                  <a:extLst>
                    <a:ext uri="{9D8B030D-6E8A-4147-A177-3AD203B41FA5}">
                      <a16:colId xmlns:a16="http://schemas.microsoft.com/office/drawing/2014/main" val="20004"/>
                    </a:ext>
                  </a:extLst>
                </a:gridCol>
                <a:gridCol w="736744">
                  <a:extLst>
                    <a:ext uri="{9D8B030D-6E8A-4147-A177-3AD203B41FA5}">
                      <a16:colId xmlns:a16="http://schemas.microsoft.com/office/drawing/2014/main" val="20005"/>
                    </a:ext>
                  </a:extLst>
                </a:gridCol>
                <a:gridCol w="736744">
                  <a:extLst>
                    <a:ext uri="{9D8B030D-6E8A-4147-A177-3AD203B41FA5}">
                      <a16:colId xmlns:a16="http://schemas.microsoft.com/office/drawing/2014/main" val="20006"/>
                    </a:ext>
                  </a:extLst>
                </a:gridCol>
                <a:gridCol w="736744">
                  <a:extLst>
                    <a:ext uri="{9D8B030D-6E8A-4147-A177-3AD203B41FA5}">
                      <a16:colId xmlns:a16="http://schemas.microsoft.com/office/drawing/2014/main" val="20007"/>
                    </a:ext>
                  </a:extLst>
                </a:gridCol>
                <a:gridCol w="736744">
                  <a:extLst>
                    <a:ext uri="{9D8B030D-6E8A-4147-A177-3AD203B41FA5}">
                      <a16:colId xmlns:a16="http://schemas.microsoft.com/office/drawing/2014/main" val="20008"/>
                    </a:ext>
                  </a:extLst>
                </a:gridCol>
                <a:gridCol w="736744">
                  <a:extLst>
                    <a:ext uri="{9D8B030D-6E8A-4147-A177-3AD203B41FA5}">
                      <a16:colId xmlns:a16="http://schemas.microsoft.com/office/drawing/2014/main" val="20009"/>
                    </a:ext>
                  </a:extLst>
                </a:gridCol>
                <a:gridCol w="736744">
                  <a:extLst>
                    <a:ext uri="{9D8B030D-6E8A-4147-A177-3AD203B41FA5}">
                      <a16:colId xmlns:a16="http://schemas.microsoft.com/office/drawing/2014/main" val="20010"/>
                    </a:ext>
                  </a:extLst>
                </a:gridCol>
              </a:tblGrid>
              <a:tr h="518319">
                <a:tc>
                  <a:txBody>
                    <a:bodyPr/>
                    <a:lstStyle/>
                    <a:p>
                      <a:pPr algn="ctr"/>
                      <a:r>
                        <a:rPr lang="en-GB" sz="2800" dirty="0" smtClean="0">
                          <a:solidFill>
                            <a:schemeClr val="tx1"/>
                          </a:solidFill>
                          <a:latin typeface="Comic Sans MS" pitchFamily="66" charset="0"/>
                        </a:rPr>
                        <a:t>f</a:t>
                      </a:r>
                      <a:endParaRPr lang="en-GB" sz="2800" dirty="0">
                        <a:solidFill>
                          <a:schemeClr val="tx1"/>
                        </a:solidFill>
                        <a:latin typeface="Comic Sans MS" pitchFamily="66" charset="0"/>
                      </a:endParaRPr>
                    </a:p>
                  </a:txBody>
                  <a:tcPr marL="91437" marR="91437"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2800" dirty="0" smtClean="0">
                          <a:solidFill>
                            <a:schemeClr val="tx1"/>
                          </a:solidFill>
                          <a:latin typeface="Comic Sans MS" pitchFamily="66" charset="0"/>
                        </a:rPr>
                        <a:t>l</a:t>
                      </a:r>
                      <a:endParaRPr lang="en-GB" sz="2800" dirty="0">
                        <a:solidFill>
                          <a:schemeClr val="tx1"/>
                        </a:solidFill>
                        <a:latin typeface="Comic Sans MS" pitchFamily="66" charset="0"/>
                      </a:endParaRPr>
                    </a:p>
                  </a:txBody>
                  <a:tcPr marL="91437" marR="91437"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2800" dirty="0" smtClean="0">
                          <a:solidFill>
                            <a:schemeClr val="tx1"/>
                          </a:solidFill>
                          <a:latin typeface="Comic Sans MS" pitchFamily="66" charset="0"/>
                        </a:rPr>
                        <a:t>m</a:t>
                      </a:r>
                      <a:endParaRPr lang="en-GB" sz="2800" dirty="0">
                        <a:solidFill>
                          <a:schemeClr val="tx1"/>
                        </a:solidFill>
                        <a:latin typeface="Comic Sans MS" pitchFamily="66" charset="0"/>
                      </a:endParaRPr>
                    </a:p>
                  </a:txBody>
                  <a:tcPr marL="91437" marR="91437"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2800" dirty="0" smtClean="0">
                          <a:solidFill>
                            <a:schemeClr val="tx1"/>
                          </a:solidFill>
                          <a:latin typeface="Comic Sans MS" pitchFamily="66" charset="0"/>
                        </a:rPr>
                        <a:t>n</a:t>
                      </a:r>
                      <a:endParaRPr lang="en-GB" sz="2800" dirty="0">
                        <a:solidFill>
                          <a:schemeClr val="tx1"/>
                        </a:solidFill>
                        <a:latin typeface="Comic Sans MS" pitchFamily="66" charset="0"/>
                      </a:endParaRPr>
                    </a:p>
                  </a:txBody>
                  <a:tcPr marL="91437" marR="91437"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2800" dirty="0" smtClean="0">
                          <a:solidFill>
                            <a:schemeClr val="tx1"/>
                          </a:solidFill>
                          <a:latin typeface="Comic Sans MS" pitchFamily="66" charset="0"/>
                        </a:rPr>
                        <a:t>r</a:t>
                      </a:r>
                      <a:endParaRPr lang="en-GB" sz="2800" dirty="0">
                        <a:solidFill>
                          <a:schemeClr val="tx1"/>
                        </a:solidFill>
                        <a:latin typeface="Comic Sans MS" pitchFamily="66" charset="0"/>
                      </a:endParaRPr>
                    </a:p>
                  </a:txBody>
                  <a:tcPr marL="91437" marR="91437"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2800" dirty="0" smtClean="0">
                          <a:solidFill>
                            <a:schemeClr val="tx1"/>
                          </a:solidFill>
                          <a:latin typeface="Comic Sans MS" pitchFamily="66" charset="0"/>
                        </a:rPr>
                        <a:t>s</a:t>
                      </a:r>
                      <a:endParaRPr lang="en-GB" sz="2800" dirty="0">
                        <a:solidFill>
                          <a:schemeClr val="tx1"/>
                        </a:solidFill>
                        <a:latin typeface="Comic Sans MS" pitchFamily="66" charset="0"/>
                      </a:endParaRPr>
                    </a:p>
                  </a:txBody>
                  <a:tcPr marL="91437" marR="91437"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2800" dirty="0" smtClean="0">
                          <a:solidFill>
                            <a:schemeClr val="tx1"/>
                          </a:solidFill>
                          <a:latin typeface="Comic Sans MS" pitchFamily="66" charset="0"/>
                        </a:rPr>
                        <a:t>v</a:t>
                      </a:r>
                      <a:endParaRPr lang="en-GB" sz="2800" dirty="0">
                        <a:solidFill>
                          <a:schemeClr val="tx1"/>
                        </a:solidFill>
                        <a:latin typeface="Comic Sans MS" pitchFamily="66" charset="0"/>
                      </a:endParaRPr>
                    </a:p>
                  </a:txBody>
                  <a:tcPr marL="91437" marR="91437"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2800" dirty="0" smtClean="0">
                          <a:solidFill>
                            <a:schemeClr val="tx1"/>
                          </a:solidFill>
                          <a:latin typeface="Comic Sans MS" pitchFamily="66" charset="0"/>
                        </a:rPr>
                        <a:t>z</a:t>
                      </a:r>
                      <a:endParaRPr lang="en-GB" sz="2800" dirty="0">
                        <a:solidFill>
                          <a:schemeClr val="tx1"/>
                        </a:solidFill>
                        <a:latin typeface="Comic Sans MS" pitchFamily="66" charset="0"/>
                      </a:endParaRPr>
                    </a:p>
                  </a:txBody>
                  <a:tcPr marL="91437" marR="91437"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2800" dirty="0" err="1" smtClean="0">
                          <a:solidFill>
                            <a:schemeClr val="tx1"/>
                          </a:solidFill>
                          <a:latin typeface="Comic Sans MS" pitchFamily="66" charset="0"/>
                        </a:rPr>
                        <a:t>sh</a:t>
                      </a:r>
                      <a:endParaRPr lang="en-GB" sz="2800" dirty="0">
                        <a:solidFill>
                          <a:schemeClr val="tx1"/>
                        </a:solidFill>
                        <a:latin typeface="Comic Sans MS" pitchFamily="66" charset="0"/>
                      </a:endParaRPr>
                    </a:p>
                  </a:txBody>
                  <a:tcPr marL="91437" marR="91437"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2800" dirty="0" err="1" smtClean="0">
                          <a:solidFill>
                            <a:schemeClr val="tx1"/>
                          </a:solidFill>
                          <a:latin typeface="Comic Sans MS" pitchFamily="66" charset="0"/>
                        </a:rPr>
                        <a:t>th</a:t>
                      </a:r>
                      <a:endParaRPr lang="en-GB" sz="2800" dirty="0">
                        <a:solidFill>
                          <a:schemeClr val="tx1"/>
                        </a:solidFill>
                        <a:latin typeface="Comic Sans MS" pitchFamily="66" charset="0"/>
                      </a:endParaRPr>
                    </a:p>
                  </a:txBody>
                  <a:tcPr marL="91437" marR="91437"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2800" dirty="0" err="1" smtClean="0">
                          <a:solidFill>
                            <a:schemeClr val="tx1"/>
                          </a:solidFill>
                          <a:latin typeface="Comic Sans MS" pitchFamily="66" charset="0"/>
                        </a:rPr>
                        <a:t>ng</a:t>
                      </a:r>
                      <a:endParaRPr lang="en-GB" sz="2800" dirty="0">
                        <a:solidFill>
                          <a:schemeClr val="tx1"/>
                        </a:solidFill>
                        <a:latin typeface="Comic Sans MS" pitchFamily="66" charset="0"/>
                      </a:endParaRPr>
                    </a:p>
                  </a:txBody>
                  <a:tcPr marL="91437" marR="91437"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0"/>
                  </a:ext>
                </a:extLst>
              </a:tr>
              <a:tr h="518319">
                <a:tc>
                  <a:txBody>
                    <a:bodyPr/>
                    <a:lstStyle/>
                    <a:p>
                      <a:pPr algn="ctr"/>
                      <a:endParaRPr lang="en-GB" sz="2800" dirty="0">
                        <a:latin typeface="Comic Sans MS" pitchFamily="66" charset="0"/>
                      </a:endParaRPr>
                    </a:p>
                  </a:txBody>
                  <a:tcPr marL="91437" marR="91437"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GB" sz="2800" dirty="0">
                        <a:latin typeface="Comic Sans MS" pitchFamily="66" charset="0"/>
                      </a:endParaRPr>
                    </a:p>
                  </a:txBody>
                  <a:tcPr marL="91437" marR="91437"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GB" sz="2800" dirty="0">
                        <a:latin typeface="Comic Sans MS" pitchFamily="66" charset="0"/>
                      </a:endParaRPr>
                    </a:p>
                  </a:txBody>
                  <a:tcPr marL="91437" marR="91437"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GB" sz="2800">
                        <a:latin typeface="Comic Sans MS" pitchFamily="66" charset="0"/>
                      </a:endParaRPr>
                    </a:p>
                  </a:txBody>
                  <a:tcPr marL="91437" marR="91437"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GB" sz="2800" dirty="0">
                        <a:latin typeface="Comic Sans MS" pitchFamily="66" charset="0"/>
                      </a:endParaRPr>
                    </a:p>
                  </a:txBody>
                  <a:tcPr marL="91437" marR="91437"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GB" sz="2800" dirty="0">
                        <a:latin typeface="Comic Sans MS" pitchFamily="66" charset="0"/>
                      </a:endParaRPr>
                    </a:p>
                  </a:txBody>
                  <a:tcPr marL="91437" marR="91437"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GB" sz="2800" dirty="0">
                        <a:latin typeface="Comic Sans MS" pitchFamily="66" charset="0"/>
                      </a:endParaRPr>
                    </a:p>
                  </a:txBody>
                  <a:tcPr marL="91437" marR="91437"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GB" sz="2800" dirty="0">
                        <a:latin typeface="Comic Sans MS" pitchFamily="66" charset="0"/>
                      </a:endParaRPr>
                    </a:p>
                  </a:txBody>
                  <a:tcPr marL="91437" marR="91437"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GB" sz="2800" dirty="0">
                        <a:latin typeface="Comic Sans MS" pitchFamily="66" charset="0"/>
                      </a:endParaRPr>
                    </a:p>
                  </a:txBody>
                  <a:tcPr marL="91437" marR="91437"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GB" sz="2800" dirty="0">
                        <a:latin typeface="Comic Sans MS" pitchFamily="66" charset="0"/>
                      </a:endParaRPr>
                    </a:p>
                  </a:txBody>
                  <a:tcPr marL="91437" marR="91437"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2800" b="1" dirty="0" err="1" smtClean="0">
                          <a:latin typeface="Comic Sans MS" pitchFamily="66" charset="0"/>
                        </a:rPr>
                        <a:t>nk</a:t>
                      </a:r>
                      <a:endParaRPr lang="en-GB" sz="2800" b="1" dirty="0">
                        <a:latin typeface="Comic Sans MS" pitchFamily="66" charset="0"/>
                      </a:endParaRPr>
                    </a:p>
                  </a:txBody>
                  <a:tcPr marL="91437" marR="91437"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1"/>
                  </a:ext>
                </a:extLst>
              </a:tr>
            </a:tbl>
          </a:graphicData>
        </a:graphic>
      </p:graphicFrame>
      <p:graphicFrame>
        <p:nvGraphicFramePr>
          <p:cNvPr id="4" name="Table 3"/>
          <p:cNvGraphicFramePr>
            <a:graphicFrameLocks noGrp="1"/>
          </p:cNvGraphicFramePr>
          <p:nvPr/>
        </p:nvGraphicFramePr>
        <p:xfrm>
          <a:off x="571500" y="2143125"/>
          <a:ext cx="8072441" cy="1036638"/>
        </p:xfrm>
        <a:graphic>
          <a:graphicData uri="http://schemas.openxmlformats.org/drawingml/2006/table">
            <a:tbl>
              <a:tblPr firstRow="1" bandRow="1">
                <a:tableStyleId>{5C22544A-7EE6-4342-B048-85BDC9FD1C3A}</a:tableStyleId>
              </a:tblPr>
              <a:tblGrid>
                <a:gridCol w="620957">
                  <a:extLst>
                    <a:ext uri="{9D8B030D-6E8A-4147-A177-3AD203B41FA5}">
                      <a16:colId xmlns:a16="http://schemas.microsoft.com/office/drawing/2014/main" val="20000"/>
                    </a:ext>
                  </a:extLst>
                </a:gridCol>
                <a:gridCol w="620957">
                  <a:extLst>
                    <a:ext uri="{9D8B030D-6E8A-4147-A177-3AD203B41FA5}">
                      <a16:colId xmlns:a16="http://schemas.microsoft.com/office/drawing/2014/main" val="20001"/>
                    </a:ext>
                  </a:extLst>
                </a:gridCol>
                <a:gridCol w="620957">
                  <a:extLst>
                    <a:ext uri="{9D8B030D-6E8A-4147-A177-3AD203B41FA5}">
                      <a16:colId xmlns:a16="http://schemas.microsoft.com/office/drawing/2014/main" val="20002"/>
                    </a:ext>
                  </a:extLst>
                </a:gridCol>
                <a:gridCol w="620957">
                  <a:extLst>
                    <a:ext uri="{9D8B030D-6E8A-4147-A177-3AD203B41FA5}">
                      <a16:colId xmlns:a16="http://schemas.microsoft.com/office/drawing/2014/main" val="20003"/>
                    </a:ext>
                  </a:extLst>
                </a:gridCol>
                <a:gridCol w="620957">
                  <a:extLst>
                    <a:ext uri="{9D8B030D-6E8A-4147-A177-3AD203B41FA5}">
                      <a16:colId xmlns:a16="http://schemas.microsoft.com/office/drawing/2014/main" val="20004"/>
                    </a:ext>
                  </a:extLst>
                </a:gridCol>
                <a:gridCol w="620957">
                  <a:extLst>
                    <a:ext uri="{9D8B030D-6E8A-4147-A177-3AD203B41FA5}">
                      <a16:colId xmlns:a16="http://schemas.microsoft.com/office/drawing/2014/main" val="20005"/>
                    </a:ext>
                  </a:extLst>
                </a:gridCol>
                <a:gridCol w="620957">
                  <a:extLst>
                    <a:ext uri="{9D8B030D-6E8A-4147-A177-3AD203B41FA5}">
                      <a16:colId xmlns:a16="http://schemas.microsoft.com/office/drawing/2014/main" val="20006"/>
                    </a:ext>
                  </a:extLst>
                </a:gridCol>
                <a:gridCol w="620957">
                  <a:extLst>
                    <a:ext uri="{9D8B030D-6E8A-4147-A177-3AD203B41FA5}">
                      <a16:colId xmlns:a16="http://schemas.microsoft.com/office/drawing/2014/main" val="20007"/>
                    </a:ext>
                  </a:extLst>
                </a:gridCol>
                <a:gridCol w="620957">
                  <a:extLst>
                    <a:ext uri="{9D8B030D-6E8A-4147-A177-3AD203B41FA5}">
                      <a16:colId xmlns:a16="http://schemas.microsoft.com/office/drawing/2014/main" val="20008"/>
                    </a:ext>
                  </a:extLst>
                </a:gridCol>
                <a:gridCol w="620957">
                  <a:extLst>
                    <a:ext uri="{9D8B030D-6E8A-4147-A177-3AD203B41FA5}">
                      <a16:colId xmlns:a16="http://schemas.microsoft.com/office/drawing/2014/main" val="20009"/>
                    </a:ext>
                  </a:extLst>
                </a:gridCol>
                <a:gridCol w="620957">
                  <a:extLst>
                    <a:ext uri="{9D8B030D-6E8A-4147-A177-3AD203B41FA5}">
                      <a16:colId xmlns:a16="http://schemas.microsoft.com/office/drawing/2014/main" val="20010"/>
                    </a:ext>
                  </a:extLst>
                </a:gridCol>
                <a:gridCol w="620957">
                  <a:extLst>
                    <a:ext uri="{9D8B030D-6E8A-4147-A177-3AD203B41FA5}">
                      <a16:colId xmlns:a16="http://schemas.microsoft.com/office/drawing/2014/main" val="20011"/>
                    </a:ext>
                  </a:extLst>
                </a:gridCol>
                <a:gridCol w="620957">
                  <a:extLst>
                    <a:ext uri="{9D8B030D-6E8A-4147-A177-3AD203B41FA5}">
                      <a16:colId xmlns:a16="http://schemas.microsoft.com/office/drawing/2014/main" val="20012"/>
                    </a:ext>
                  </a:extLst>
                </a:gridCol>
              </a:tblGrid>
              <a:tr h="518319">
                <a:tc>
                  <a:txBody>
                    <a:bodyPr/>
                    <a:lstStyle/>
                    <a:p>
                      <a:pPr algn="ctr"/>
                      <a:r>
                        <a:rPr lang="en-GB" sz="2800" dirty="0" smtClean="0">
                          <a:solidFill>
                            <a:schemeClr val="tx1"/>
                          </a:solidFill>
                          <a:latin typeface="Comic Sans MS" pitchFamily="66" charset="0"/>
                        </a:rPr>
                        <a:t>b</a:t>
                      </a:r>
                      <a:endParaRPr lang="en-GB" sz="2800" dirty="0">
                        <a:solidFill>
                          <a:schemeClr val="tx1"/>
                        </a:solidFill>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2800" dirty="0" smtClean="0">
                          <a:solidFill>
                            <a:schemeClr val="tx1"/>
                          </a:solidFill>
                          <a:latin typeface="Comic Sans MS" pitchFamily="66" charset="0"/>
                        </a:rPr>
                        <a:t>c</a:t>
                      </a:r>
                      <a:endParaRPr lang="en-GB" sz="2800" dirty="0">
                        <a:solidFill>
                          <a:schemeClr val="tx1"/>
                        </a:solidFill>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2800" dirty="0" smtClean="0">
                          <a:solidFill>
                            <a:schemeClr val="tx1"/>
                          </a:solidFill>
                          <a:latin typeface="Comic Sans MS" pitchFamily="66" charset="0"/>
                        </a:rPr>
                        <a:t>d</a:t>
                      </a:r>
                      <a:endParaRPr lang="en-GB" sz="2800" dirty="0">
                        <a:solidFill>
                          <a:schemeClr val="tx1"/>
                        </a:solidFill>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2800" dirty="0" smtClean="0">
                          <a:solidFill>
                            <a:schemeClr val="tx1"/>
                          </a:solidFill>
                          <a:latin typeface="Comic Sans MS" pitchFamily="66" charset="0"/>
                        </a:rPr>
                        <a:t>g</a:t>
                      </a:r>
                      <a:endParaRPr lang="en-GB" sz="2800" dirty="0">
                        <a:solidFill>
                          <a:schemeClr val="tx1"/>
                        </a:solidFill>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2800" dirty="0" smtClean="0">
                          <a:solidFill>
                            <a:schemeClr val="tx1"/>
                          </a:solidFill>
                          <a:latin typeface="Comic Sans MS" pitchFamily="66" charset="0"/>
                        </a:rPr>
                        <a:t>h</a:t>
                      </a:r>
                      <a:endParaRPr lang="en-GB" sz="2800" dirty="0">
                        <a:solidFill>
                          <a:schemeClr val="tx1"/>
                        </a:solidFill>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2800" dirty="0" smtClean="0">
                          <a:solidFill>
                            <a:schemeClr val="tx1"/>
                          </a:solidFill>
                          <a:latin typeface="Comic Sans MS" pitchFamily="66" charset="0"/>
                        </a:rPr>
                        <a:t>j</a:t>
                      </a:r>
                      <a:endParaRPr lang="en-GB" sz="2800" dirty="0">
                        <a:solidFill>
                          <a:schemeClr val="tx1"/>
                        </a:solidFill>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2800" dirty="0" smtClean="0">
                          <a:solidFill>
                            <a:schemeClr val="tx1"/>
                          </a:solidFill>
                          <a:latin typeface="Comic Sans MS" pitchFamily="66" charset="0"/>
                        </a:rPr>
                        <a:t>p</a:t>
                      </a:r>
                      <a:endParaRPr lang="en-GB" sz="2800" dirty="0">
                        <a:solidFill>
                          <a:schemeClr val="tx1"/>
                        </a:solidFill>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2800" dirty="0" err="1" smtClean="0">
                          <a:solidFill>
                            <a:schemeClr val="tx1"/>
                          </a:solidFill>
                          <a:latin typeface="Comic Sans MS" pitchFamily="66" charset="0"/>
                        </a:rPr>
                        <a:t>qu</a:t>
                      </a:r>
                      <a:endParaRPr lang="en-GB" sz="2800" dirty="0">
                        <a:solidFill>
                          <a:schemeClr val="tx1"/>
                        </a:solidFill>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2800" dirty="0" smtClean="0">
                          <a:solidFill>
                            <a:schemeClr val="tx1"/>
                          </a:solidFill>
                          <a:latin typeface="Comic Sans MS" pitchFamily="66" charset="0"/>
                        </a:rPr>
                        <a:t>t</a:t>
                      </a:r>
                      <a:endParaRPr lang="en-GB" sz="2800" dirty="0">
                        <a:solidFill>
                          <a:schemeClr val="tx1"/>
                        </a:solidFill>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2800" dirty="0" smtClean="0">
                          <a:solidFill>
                            <a:schemeClr val="tx1"/>
                          </a:solidFill>
                          <a:latin typeface="Comic Sans MS" pitchFamily="66" charset="0"/>
                        </a:rPr>
                        <a:t>w</a:t>
                      </a:r>
                      <a:endParaRPr lang="en-GB" sz="2800" dirty="0">
                        <a:solidFill>
                          <a:schemeClr val="tx1"/>
                        </a:solidFill>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2800" dirty="0" smtClean="0">
                          <a:solidFill>
                            <a:schemeClr val="tx1"/>
                          </a:solidFill>
                          <a:latin typeface="Comic Sans MS" pitchFamily="66" charset="0"/>
                        </a:rPr>
                        <a:t>x</a:t>
                      </a:r>
                      <a:endParaRPr lang="en-GB" sz="2800" dirty="0">
                        <a:solidFill>
                          <a:schemeClr val="tx1"/>
                        </a:solidFill>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2800" dirty="0" smtClean="0">
                          <a:solidFill>
                            <a:schemeClr val="tx1"/>
                          </a:solidFill>
                          <a:latin typeface="Comic Sans MS" pitchFamily="66" charset="0"/>
                        </a:rPr>
                        <a:t>y</a:t>
                      </a:r>
                      <a:endParaRPr lang="en-GB" sz="2800" dirty="0">
                        <a:solidFill>
                          <a:schemeClr val="tx1"/>
                        </a:solidFill>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2800" dirty="0" err="1" smtClean="0">
                          <a:solidFill>
                            <a:schemeClr val="tx1"/>
                          </a:solidFill>
                          <a:latin typeface="Comic Sans MS" pitchFamily="66" charset="0"/>
                        </a:rPr>
                        <a:t>ch</a:t>
                      </a:r>
                      <a:endParaRPr lang="en-GB" sz="2800" dirty="0">
                        <a:solidFill>
                          <a:schemeClr val="tx1"/>
                        </a:solidFill>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0"/>
                  </a:ext>
                </a:extLst>
              </a:tr>
              <a:tr h="518319">
                <a:tc>
                  <a:txBody>
                    <a:bodyPr/>
                    <a:lstStyle/>
                    <a:p>
                      <a:endParaRPr lang="en-GB" sz="2800" dirty="0">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2800" b="1" dirty="0" smtClean="0">
                          <a:latin typeface="Comic Sans MS" pitchFamily="66" charset="0"/>
                        </a:rPr>
                        <a:t>k</a:t>
                      </a:r>
                      <a:endParaRPr lang="en-GB" sz="2800" b="1" dirty="0">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800" dirty="0">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800" dirty="0">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800" dirty="0">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800" dirty="0">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800" dirty="0">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800" dirty="0">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800" dirty="0">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800" dirty="0">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800" b="1" dirty="0">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800" b="1" dirty="0">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GB" sz="2800" b="1" dirty="0">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nvGraphicFramePr>
        <p:xfrm>
          <a:off x="571500" y="3643313"/>
          <a:ext cx="8001000" cy="1036638"/>
        </p:xfrm>
        <a:graphic>
          <a:graphicData uri="http://schemas.openxmlformats.org/drawingml/2006/table">
            <a:tbl>
              <a:tblPr firstRow="1" bandRow="1">
                <a:tableStyleId>{5C22544A-7EE6-4342-B048-85BDC9FD1C3A}</a:tableStyleId>
              </a:tblPr>
              <a:tblGrid>
                <a:gridCol w="868082">
                  <a:extLst>
                    <a:ext uri="{9D8B030D-6E8A-4147-A177-3AD203B41FA5}">
                      <a16:colId xmlns:a16="http://schemas.microsoft.com/office/drawing/2014/main" val="20000"/>
                    </a:ext>
                  </a:extLst>
                </a:gridCol>
                <a:gridCol w="868082">
                  <a:extLst>
                    <a:ext uri="{9D8B030D-6E8A-4147-A177-3AD203B41FA5}">
                      <a16:colId xmlns:a16="http://schemas.microsoft.com/office/drawing/2014/main" val="20001"/>
                    </a:ext>
                  </a:extLst>
                </a:gridCol>
                <a:gridCol w="868082">
                  <a:extLst>
                    <a:ext uri="{9D8B030D-6E8A-4147-A177-3AD203B41FA5}">
                      <a16:colId xmlns:a16="http://schemas.microsoft.com/office/drawing/2014/main" val="20002"/>
                    </a:ext>
                  </a:extLst>
                </a:gridCol>
                <a:gridCol w="868082">
                  <a:extLst>
                    <a:ext uri="{9D8B030D-6E8A-4147-A177-3AD203B41FA5}">
                      <a16:colId xmlns:a16="http://schemas.microsoft.com/office/drawing/2014/main" val="20003"/>
                    </a:ext>
                  </a:extLst>
                </a:gridCol>
                <a:gridCol w="868082">
                  <a:extLst>
                    <a:ext uri="{9D8B030D-6E8A-4147-A177-3AD203B41FA5}">
                      <a16:colId xmlns:a16="http://schemas.microsoft.com/office/drawing/2014/main" val="20004"/>
                    </a:ext>
                  </a:extLst>
                </a:gridCol>
                <a:gridCol w="868082">
                  <a:extLst>
                    <a:ext uri="{9D8B030D-6E8A-4147-A177-3AD203B41FA5}">
                      <a16:colId xmlns:a16="http://schemas.microsoft.com/office/drawing/2014/main" val="20005"/>
                    </a:ext>
                  </a:extLst>
                </a:gridCol>
                <a:gridCol w="868082">
                  <a:extLst>
                    <a:ext uri="{9D8B030D-6E8A-4147-A177-3AD203B41FA5}">
                      <a16:colId xmlns:a16="http://schemas.microsoft.com/office/drawing/2014/main" val="20006"/>
                    </a:ext>
                  </a:extLst>
                </a:gridCol>
                <a:gridCol w="1077261">
                  <a:extLst>
                    <a:ext uri="{9D8B030D-6E8A-4147-A177-3AD203B41FA5}">
                      <a16:colId xmlns:a16="http://schemas.microsoft.com/office/drawing/2014/main" val="20007"/>
                    </a:ext>
                  </a:extLst>
                </a:gridCol>
                <a:gridCol w="847165">
                  <a:extLst>
                    <a:ext uri="{9D8B030D-6E8A-4147-A177-3AD203B41FA5}">
                      <a16:colId xmlns:a16="http://schemas.microsoft.com/office/drawing/2014/main" val="20008"/>
                    </a:ext>
                  </a:extLst>
                </a:gridCol>
              </a:tblGrid>
              <a:tr h="518319">
                <a:tc>
                  <a:txBody>
                    <a:bodyPr/>
                    <a:lstStyle/>
                    <a:p>
                      <a:pPr algn="ctr"/>
                      <a:r>
                        <a:rPr lang="en-GB" sz="2800" dirty="0" smtClean="0">
                          <a:solidFill>
                            <a:schemeClr val="tx1"/>
                          </a:solidFill>
                          <a:latin typeface="Comic Sans MS" pitchFamily="66" charset="0"/>
                        </a:rPr>
                        <a:t>a</a:t>
                      </a:r>
                      <a:endParaRPr lang="en-GB" sz="2800" dirty="0">
                        <a:solidFill>
                          <a:schemeClr val="tx1"/>
                        </a:solidFill>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2800" dirty="0" smtClean="0">
                          <a:solidFill>
                            <a:schemeClr val="tx1"/>
                          </a:solidFill>
                          <a:latin typeface="Comic Sans MS" pitchFamily="66" charset="0"/>
                        </a:rPr>
                        <a:t>e</a:t>
                      </a:r>
                      <a:endParaRPr lang="en-GB" sz="2800" dirty="0">
                        <a:solidFill>
                          <a:schemeClr val="tx1"/>
                        </a:solidFill>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2800" dirty="0" err="1" smtClean="0">
                          <a:solidFill>
                            <a:schemeClr val="tx1"/>
                          </a:solidFill>
                          <a:latin typeface="Comic Sans MS" pitchFamily="66" charset="0"/>
                        </a:rPr>
                        <a:t>i</a:t>
                      </a:r>
                      <a:endParaRPr lang="en-GB" sz="2800" dirty="0">
                        <a:solidFill>
                          <a:schemeClr val="tx1"/>
                        </a:solidFill>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2800" dirty="0" smtClean="0">
                          <a:solidFill>
                            <a:schemeClr val="tx1"/>
                          </a:solidFill>
                          <a:latin typeface="Comic Sans MS" pitchFamily="66" charset="0"/>
                        </a:rPr>
                        <a:t>o</a:t>
                      </a:r>
                      <a:endParaRPr lang="en-GB" sz="2800" dirty="0">
                        <a:solidFill>
                          <a:schemeClr val="tx1"/>
                        </a:solidFill>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2800" dirty="0" smtClean="0">
                          <a:solidFill>
                            <a:schemeClr val="tx1"/>
                          </a:solidFill>
                          <a:latin typeface="Comic Sans MS" pitchFamily="66" charset="0"/>
                        </a:rPr>
                        <a:t>u</a:t>
                      </a:r>
                      <a:endParaRPr lang="en-GB" sz="2800" dirty="0">
                        <a:solidFill>
                          <a:schemeClr val="tx1"/>
                        </a:solidFill>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2800" dirty="0" smtClean="0">
                          <a:solidFill>
                            <a:schemeClr val="tx1"/>
                          </a:solidFill>
                          <a:latin typeface="Comic Sans MS" pitchFamily="66" charset="0"/>
                        </a:rPr>
                        <a:t>ay</a:t>
                      </a:r>
                      <a:endParaRPr lang="en-GB" sz="2800" dirty="0">
                        <a:solidFill>
                          <a:schemeClr val="tx1"/>
                        </a:solidFill>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r>
                        <a:rPr lang="en-GB" sz="2800" dirty="0" err="1" smtClean="0">
                          <a:solidFill>
                            <a:schemeClr val="tx1"/>
                          </a:solidFill>
                          <a:latin typeface="Comic Sans MS" pitchFamily="66" charset="0"/>
                        </a:rPr>
                        <a:t>ee</a:t>
                      </a:r>
                      <a:endParaRPr lang="en-GB" sz="2800" dirty="0">
                        <a:solidFill>
                          <a:schemeClr val="tx1"/>
                        </a:solidFill>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r>
                        <a:rPr lang="en-GB" sz="2800" dirty="0" err="1" smtClean="0">
                          <a:solidFill>
                            <a:schemeClr val="tx1"/>
                          </a:solidFill>
                          <a:latin typeface="Comic Sans MS" pitchFamily="66" charset="0"/>
                        </a:rPr>
                        <a:t>igh</a:t>
                      </a:r>
                      <a:endParaRPr lang="en-GB" sz="2800" dirty="0">
                        <a:solidFill>
                          <a:schemeClr val="tx1"/>
                        </a:solidFill>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r>
                        <a:rPr lang="en-GB" sz="2800" dirty="0" err="1" smtClean="0">
                          <a:solidFill>
                            <a:schemeClr val="tx1"/>
                          </a:solidFill>
                          <a:latin typeface="Comic Sans MS" pitchFamily="66" charset="0"/>
                        </a:rPr>
                        <a:t>ow</a:t>
                      </a:r>
                      <a:endParaRPr lang="en-GB" sz="2800" dirty="0">
                        <a:solidFill>
                          <a:schemeClr val="tx1"/>
                        </a:solidFill>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CCFF"/>
                    </a:solidFill>
                  </a:tcPr>
                </a:tc>
                <a:extLst>
                  <a:ext uri="{0D108BD9-81ED-4DB2-BD59-A6C34878D82A}">
                    <a16:rowId xmlns:a16="http://schemas.microsoft.com/office/drawing/2014/main" val="10000"/>
                  </a:ext>
                </a:extLst>
              </a:tr>
              <a:tr h="518319">
                <a:tc>
                  <a:txBody>
                    <a:bodyPr/>
                    <a:lstStyle/>
                    <a:p>
                      <a:pPr algn="ctr"/>
                      <a:endParaRPr lang="en-GB" sz="2800" dirty="0">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GB" sz="2800" b="1" dirty="0">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GB" sz="2800" dirty="0">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GB" sz="2800" dirty="0">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GB" sz="2800" dirty="0">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GB" sz="2800" dirty="0">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2800" dirty="0">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2800" dirty="0">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endParaRPr lang="en-GB" sz="2800" dirty="0">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571500" y="4857750"/>
          <a:ext cx="8000997" cy="1036638"/>
        </p:xfrm>
        <a:graphic>
          <a:graphicData uri="http://schemas.openxmlformats.org/drawingml/2006/table">
            <a:tbl>
              <a:tblPr firstRow="1" bandRow="1">
                <a:tableStyleId>{5C22544A-7EE6-4342-B048-85BDC9FD1C3A}</a:tableStyleId>
              </a:tblPr>
              <a:tblGrid>
                <a:gridCol w="970881">
                  <a:extLst>
                    <a:ext uri="{9D8B030D-6E8A-4147-A177-3AD203B41FA5}">
                      <a16:colId xmlns:a16="http://schemas.microsoft.com/office/drawing/2014/main" val="20000"/>
                    </a:ext>
                  </a:extLst>
                </a:gridCol>
                <a:gridCol w="970881">
                  <a:extLst>
                    <a:ext uri="{9D8B030D-6E8A-4147-A177-3AD203B41FA5}">
                      <a16:colId xmlns:a16="http://schemas.microsoft.com/office/drawing/2014/main" val="20001"/>
                    </a:ext>
                  </a:extLst>
                </a:gridCol>
                <a:gridCol w="970881">
                  <a:extLst>
                    <a:ext uri="{9D8B030D-6E8A-4147-A177-3AD203B41FA5}">
                      <a16:colId xmlns:a16="http://schemas.microsoft.com/office/drawing/2014/main" val="20002"/>
                    </a:ext>
                  </a:extLst>
                </a:gridCol>
                <a:gridCol w="970881">
                  <a:extLst>
                    <a:ext uri="{9D8B030D-6E8A-4147-A177-3AD203B41FA5}">
                      <a16:colId xmlns:a16="http://schemas.microsoft.com/office/drawing/2014/main" val="20003"/>
                    </a:ext>
                  </a:extLst>
                </a:gridCol>
                <a:gridCol w="970881">
                  <a:extLst>
                    <a:ext uri="{9D8B030D-6E8A-4147-A177-3AD203B41FA5}">
                      <a16:colId xmlns:a16="http://schemas.microsoft.com/office/drawing/2014/main" val="20004"/>
                    </a:ext>
                  </a:extLst>
                </a:gridCol>
                <a:gridCol w="970881">
                  <a:extLst>
                    <a:ext uri="{9D8B030D-6E8A-4147-A177-3AD203B41FA5}">
                      <a16:colId xmlns:a16="http://schemas.microsoft.com/office/drawing/2014/main" val="20005"/>
                    </a:ext>
                  </a:extLst>
                </a:gridCol>
                <a:gridCol w="970881">
                  <a:extLst>
                    <a:ext uri="{9D8B030D-6E8A-4147-A177-3AD203B41FA5}">
                      <a16:colId xmlns:a16="http://schemas.microsoft.com/office/drawing/2014/main" val="20006"/>
                    </a:ext>
                  </a:extLst>
                </a:gridCol>
                <a:gridCol w="1204830">
                  <a:extLst>
                    <a:ext uri="{9D8B030D-6E8A-4147-A177-3AD203B41FA5}">
                      <a16:colId xmlns:a16="http://schemas.microsoft.com/office/drawing/2014/main" val="20007"/>
                    </a:ext>
                  </a:extLst>
                </a:gridCol>
              </a:tblGrid>
              <a:tr h="518319">
                <a:tc>
                  <a:txBody>
                    <a:bodyPr/>
                    <a:lstStyle/>
                    <a:p>
                      <a:pPr algn="ctr"/>
                      <a:r>
                        <a:rPr lang="en-GB" sz="2800" dirty="0" err="1" smtClean="0">
                          <a:solidFill>
                            <a:schemeClr val="tx1"/>
                          </a:solidFill>
                          <a:latin typeface="Comic Sans MS" pitchFamily="66" charset="0"/>
                        </a:rPr>
                        <a:t>oo</a:t>
                      </a:r>
                      <a:endParaRPr lang="en-GB" sz="2800" dirty="0">
                        <a:solidFill>
                          <a:schemeClr val="tx1"/>
                        </a:solidFill>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r>
                        <a:rPr lang="en-GB" sz="2800" i="1" dirty="0" err="1" smtClean="0">
                          <a:solidFill>
                            <a:schemeClr val="tx1"/>
                          </a:solidFill>
                          <a:latin typeface="Comic Sans MS" pitchFamily="66" charset="0"/>
                        </a:rPr>
                        <a:t>oo</a:t>
                      </a:r>
                      <a:endParaRPr lang="en-GB" sz="2800" i="1" dirty="0">
                        <a:solidFill>
                          <a:schemeClr val="tx1"/>
                        </a:solidFill>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r>
                        <a:rPr lang="en-GB" sz="2800" dirty="0" err="1" smtClean="0">
                          <a:solidFill>
                            <a:schemeClr val="tx1"/>
                          </a:solidFill>
                          <a:latin typeface="Comic Sans MS" pitchFamily="66" charset="0"/>
                        </a:rPr>
                        <a:t>ar</a:t>
                      </a:r>
                      <a:endParaRPr lang="en-GB" sz="2800" dirty="0">
                        <a:solidFill>
                          <a:schemeClr val="tx1"/>
                        </a:solidFill>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r>
                        <a:rPr lang="en-GB" sz="2800" dirty="0" smtClean="0">
                          <a:solidFill>
                            <a:schemeClr val="tx1"/>
                          </a:solidFill>
                          <a:latin typeface="Comic Sans MS" pitchFamily="66" charset="0"/>
                        </a:rPr>
                        <a:t>or</a:t>
                      </a:r>
                      <a:endParaRPr lang="en-GB" sz="2800" dirty="0">
                        <a:solidFill>
                          <a:schemeClr val="tx1"/>
                        </a:solidFill>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r>
                        <a:rPr lang="en-GB" sz="2800" dirty="0" smtClean="0">
                          <a:solidFill>
                            <a:schemeClr val="tx1"/>
                          </a:solidFill>
                          <a:latin typeface="Comic Sans MS" pitchFamily="66" charset="0"/>
                        </a:rPr>
                        <a:t>air</a:t>
                      </a:r>
                      <a:endParaRPr lang="en-GB" sz="2800" dirty="0">
                        <a:solidFill>
                          <a:schemeClr val="tx1"/>
                        </a:solidFill>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r>
                        <a:rPr lang="en-GB" sz="2800" dirty="0" err="1" smtClean="0">
                          <a:solidFill>
                            <a:schemeClr val="tx1"/>
                          </a:solidFill>
                          <a:latin typeface="Comic Sans MS" pitchFamily="66" charset="0"/>
                        </a:rPr>
                        <a:t>ir</a:t>
                      </a:r>
                      <a:endParaRPr lang="en-GB" sz="2800" dirty="0">
                        <a:solidFill>
                          <a:schemeClr val="tx1"/>
                        </a:solidFill>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r>
                        <a:rPr lang="en-GB" sz="2800" dirty="0" err="1" smtClean="0">
                          <a:solidFill>
                            <a:schemeClr val="tx1"/>
                          </a:solidFill>
                          <a:latin typeface="Comic Sans MS" pitchFamily="66" charset="0"/>
                        </a:rPr>
                        <a:t>ou</a:t>
                      </a:r>
                      <a:endParaRPr lang="en-GB" sz="2800" dirty="0">
                        <a:solidFill>
                          <a:schemeClr val="tx1"/>
                        </a:solidFill>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pPr algn="ctr"/>
                      <a:r>
                        <a:rPr lang="en-GB" sz="2800" dirty="0" err="1" smtClean="0">
                          <a:solidFill>
                            <a:schemeClr val="tx1"/>
                          </a:solidFill>
                          <a:latin typeface="Comic Sans MS" pitchFamily="66" charset="0"/>
                        </a:rPr>
                        <a:t>oy</a:t>
                      </a:r>
                      <a:endParaRPr lang="en-GB" sz="2800" dirty="0">
                        <a:solidFill>
                          <a:schemeClr val="tx1"/>
                        </a:solidFill>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CCFF"/>
                    </a:solidFill>
                  </a:tcPr>
                </a:tc>
                <a:extLst>
                  <a:ext uri="{0D108BD9-81ED-4DB2-BD59-A6C34878D82A}">
                    <a16:rowId xmlns:a16="http://schemas.microsoft.com/office/drawing/2014/main" val="10000"/>
                  </a:ext>
                </a:extLst>
              </a:tr>
              <a:tr h="518319">
                <a:tc>
                  <a:txBody>
                    <a:bodyPr/>
                    <a:lstStyle/>
                    <a:p>
                      <a:endParaRPr lang="en-GB" sz="2800" dirty="0">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endParaRPr lang="en-GB" sz="2800" b="1" dirty="0">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endParaRPr lang="en-GB" sz="2800" dirty="0">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endParaRPr lang="en-GB" sz="2800" dirty="0">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endParaRPr lang="en-GB" sz="2800" dirty="0">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endParaRPr lang="en-GB" sz="2800" dirty="0">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endParaRPr lang="en-GB" sz="2800" dirty="0">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tc>
                  <a:txBody>
                    <a:bodyPr/>
                    <a:lstStyle/>
                    <a:p>
                      <a:endParaRPr lang="en-GB" sz="2800" dirty="0">
                        <a:latin typeface="Comic Sans MS" pitchFamily="66" charset="0"/>
                      </a:endParaRPr>
                    </a:p>
                  </a:txBody>
                  <a:tcPr marL="91439" marR="91439" marT="45734" marB="457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CCFF"/>
                    </a:solidFill>
                  </a:tcPr>
                </a:tc>
                <a:extLst>
                  <a:ext uri="{0D108BD9-81ED-4DB2-BD59-A6C34878D82A}">
                    <a16:rowId xmlns:a16="http://schemas.microsoft.com/office/drawing/2014/main" val="10001"/>
                  </a:ext>
                </a:extLst>
              </a:tr>
            </a:tbl>
          </a:graphicData>
        </a:graphic>
      </p:graphicFrame>
      <p:sp>
        <p:nvSpPr>
          <p:cNvPr id="20621" name="TextBox 6"/>
          <p:cNvSpPr txBox="1">
            <a:spLocks noChangeArrowheads="1"/>
          </p:cNvSpPr>
          <p:nvPr/>
        </p:nvSpPr>
        <p:spPr bwMode="auto">
          <a:xfrm>
            <a:off x="323850" y="6249988"/>
            <a:ext cx="2643188" cy="584200"/>
          </a:xfrm>
          <a:prstGeom prst="rect">
            <a:avLst/>
          </a:prstGeom>
          <a:solidFill>
            <a:srgbClr val="FFFF00"/>
          </a:solidFill>
          <a:ln w="9525">
            <a:noFill/>
            <a:miter lim="800000"/>
            <a:headEnd/>
            <a:tailEnd/>
          </a:ln>
        </p:spPr>
        <p:txBody>
          <a:bodyPr>
            <a:spAutoFit/>
          </a:bodyPr>
          <a:lstStyle/>
          <a:p>
            <a:r>
              <a:rPr lang="en-GB" altLang="en-US" sz="3200"/>
              <a:t>Set 1 sounds</a:t>
            </a:r>
          </a:p>
        </p:txBody>
      </p:sp>
      <p:sp>
        <p:nvSpPr>
          <p:cNvPr id="20622" name="TextBox 7"/>
          <p:cNvSpPr txBox="1">
            <a:spLocks noChangeArrowheads="1"/>
          </p:cNvSpPr>
          <p:nvPr/>
        </p:nvSpPr>
        <p:spPr bwMode="auto">
          <a:xfrm>
            <a:off x="6372225" y="6240463"/>
            <a:ext cx="2643188" cy="584200"/>
          </a:xfrm>
          <a:prstGeom prst="rect">
            <a:avLst/>
          </a:prstGeom>
          <a:solidFill>
            <a:srgbClr val="66CCFF"/>
          </a:solidFill>
          <a:ln w="9525">
            <a:noFill/>
            <a:miter lim="800000"/>
            <a:headEnd/>
            <a:tailEnd/>
          </a:ln>
        </p:spPr>
        <p:txBody>
          <a:bodyPr>
            <a:spAutoFit/>
          </a:bodyPr>
          <a:lstStyle/>
          <a:p>
            <a:r>
              <a:rPr lang="en-GB" altLang="en-US" sz="3200"/>
              <a:t>Set 2 sounds</a:t>
            </a:r>
          </a:p>
        </p:txBody>
      </p:sp>
      <p:sp>
        <p:nvSpPr>
          <p:cNvPr id="20623" name="TextBox 8"/>
          <p:cNvSpPr txBox="1">
            <a:spLocks noChangeArrowheads="1"/>
          </p:cNvSpPr>
          <p:nvPr/>
        </p:nvSpPr>
        <p:spPr bwMode="auto">
          <a:xfrm>
            <a:off x="571500" y="0"/>
            <a:ext cx="3000375" cy="400050"/>
          </a:xfrm>
          <a:prstGeom prst="rect">
            <a:avLst/>
          </a:prstGeom>
          <a:noFill/>
          <a:ln w="9525">
            <a:noFill/>
            <a:miter lim="800000"/>
            <a:headEnd/>
            <a:tailEnd/>
          </a:ln>
        </p:spPr>
        <p:txBody>
          <a:bodyPr>
            <a:spAutoFit/>
          </a:bodyPr>
          <a:lstStyle/>
          <a:p>
            <a:r>
              <a:rPr lang="en-GB" altLang="en-US" sz="2000" b="1"/>
              <a:t>Consonants: stretchy</a:t>
            </a:r>
          </a:p>
        </p:txBody>
      </p:sp>
      <p:sp>
        <p:nvSpPr>
          <p:cNvPr id="20624" name="TextBox 10"/>
          <p:cNvSpPr txBox="1">
            <a:spLocks noChangeArrowheads="1"/>
          </p:cNvSpPr>
          <p:nvPr/>
        </p:nvSpPr>
        <p:spPr bwMode="auto">
          <a:xfrm>
            <a:off x="4857750" y="3286125"/>
            <a:ext cx="3571875" cy="400050"/>
          </a:xfrm>
          <a:prstGeom prst="rect">
            <a:avLst/>
          </a:prstGeom>
          <a:noFill/>
          <a:ln w="9525">
            <a:noFill/>
            <a:miter lim="800000"/>
            <a:headEnd/>
            <a:tailEnd/>
          </a:ln>
        </p:spPr>
        <p:txBody>
          <a:bodyPr>
            <a:spAutoFit/>
          </a:bodyPr>
          <a:lstStyle/>
          <a:p>
            <a:r>
              <a:rPr lang="en-GB" altLang="en-US" sz="2000" b="1"/>
              <a:t>Vowels: stretchy</a:t>
            </a:r>
          </a:p>
        </p:txBody>
      </p:sp>
      <p:sp>
        <p:nvSpPr>
          <p:cNvPr id="20625" name="TextBox 11"/>
          <p:cNvSpPr txBox="1">
            <a:spLocks noChangeArrowheads="1"/>
          </p:cNvSpPr>
          <p:nvPr/>
        </p:nvSpPr>
        <p:spPr bwMode="auto">
          <a:xfrm>
            <a:off x="571500" y="1714500"/>
            <a:ext cx="3000375" cy="400050"/>
          </a:xfrm>
          <a:prstGeom prst="rect">
            <a:avLst/>
          </a:prstGeom>
          <a:noFill/>
          <a:ln w="9525">
            <a:noFill/>
            <a:miter lim="800000"/>
            <a:headEnd/>
            <a:tailEnd/>
          </a:ln>
        </p:spPr>
        <p:txBody>
          <a:bodyPr>
            <a:spAutoFit/>
          </a:bodyPr>
          <a:lstStyle/>
          <a:p>
            <a:r>
              <a:rPr lang="en-GB" altLang="en-US" sz="2000" b="1"/>
              <a:t>Consonants: bouncy</a:t>
            </a:r>
          </a:p>
        </p:txBody>
      </p:sp>
      <p:sp>
        <p:nvSpPr>
          <p:cNvPr id="20626" name="TextBox 12"/>
          <p:cNvSpPr txBox="1">
            <a:spLocks noChangeArrowheads="1"/>
          </p:cNvSpPr>
          <p:nvPr/>
        </p:nvSpPr>
        <p:spPr bwMode="auto">
          <a:xfrm>
            <a:off x="571500" y="3214688"/>
            <a:ext cx="3571875" cy="400050"/>
          </a:xfrm>
          <a:prstGeom prst="rect">
            <a:avLst/>
          </a:prstGeom>
          <a:noFill/>
          <a:ln w="9525">
            <a:noFill/>
            <a:miter lim="800000"/>
            <a:headEnd/>
            <a:tailEnd/>
          </a:ln>
        </p:spPr>
        <p:txBody>
          <a:bodyPr>
            <a:spAutoFit/>
          </a:bodyPr>
          <a:lstStyle/>
          <a:p>
            <a:r>
              <a:rPr lang="en-GB" altLang="en-US" sz="2000" b="1"/>
              <a:t>Vowels: bouncy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251520" y="836712"/>
            <a:ext cx="8424936" cy="864095"/>
          </a:xfrm>
          <a:prstGeom prst="rect">
            <a:avLst/>
          </a:prstGeom>
          <a:noFill/>
          <a:ln>
            <a:noFill/>
          </a:ln>
        </p:spPr>
        <p:txBody>
          <a:bodyPr lIns="91425" tIns="45700" rIns="91425" bIns="45700" anchor="b" anchorCtr="0">
            <a:noAutofit/>
          </a:bodyPr>
          <a:lstStyle/>
          <a:p>
            <a:pPr lvl="0" algn="l">
              <a:lnSpc>
                <a:spcPct val="90000"/>
              </a:lnSpc>
              <a:spcBef>
                <a:spcPts val="0"/>
              </a:spcBef>
              <a:buSzPct val="25000"/>
            </a:pPr>
            <a:r>
              <a:rPr lang="en-US" sz="3000" b="1" i="0" u="none" strike="noStrike" cap="none" dirty="0">
                <a:solidFill>
                  <a:srgbClr val="787878"/>
                </a:solidFill>
                <a:latin typeface="Arial"/>
                <a:ea typeface="Arial"/>
                <a:cs typeface="Arial"/>
                <a:sym typeface="Arial"/>
              </a:rPr>
              <a:t>Speed Sounds </a:t>
            </a:r>
            <a:r>
              <a:rPr lang="en-US" sz="3000" b="1" i="0" u="none" strike="noStrike" cap="none" dirty="0" smtClean="0">
                <a:solidFill>
                  <a:srgbClr val="787878"/>
                </a:solidFill>
                <a:latin typeface="Arial"/>
                <a:ea typeface="Arial"/>
                <a:cs typeface="Arial"/>
                <a:sym typeface="Arial"/>
              </a:rPr>
              <a:t>chart – Set 3</a:t>
            </a:r>
            <a:br>
              <a:rPr lang="en-US" sz="3000" b="1" i="0" u="none" strike="noStrike" cap="none" dirty="0" smtClean="0">
                <a:solidFill>
                  <a:srgbClr val="787878"/>
                </a:solidFill>
                <a:latin typeface="Arial"/>
                <a:ea typeface="Arial"/>
                <a:cs typeface="Arial"/>
                <a:sym typeface="Arial"/>
              </a:rPr>
            </a:br>
            <a:r>
              <a:rPr lang="en-GB" altLang="en-US" sz="3200" dirty="0" smtClean="0"/>
              <a:t> This chart shows the most usual graphemes for the 44 sounds </a:t>
            </a:r>
            <a:endParaRPr lang="en-US" sz="3000" b="1" i="0" u="none" strike="noStrike" cap="none" dirty="0">
              <a:solidFill>
                <a:srgbClr val="787878"/>
              </a:solidFill>
              <a:latin typeface="Arial"/>
              <a:ea typeface="Arial"/>
              <a:cs typeface="Arial"/>
              <a:sym typeface="Arial"/>
            </a:endParaRPr>
          </a:p>
        </p:txBody>
      </p:sp>
      <p:pic>
        <p:nvPicPr>
          <p:cNvPr id="255" name="Shape 255">
            <a:hlinkHover r:id="" action="ppaction://noaction" highlightClick="1"/>
          </p:cNvPr>
          <p:cNvPicPr preferRelativeResize="0">
            <a:picLocks noGrp="1"/>
          </p:cNvPicPr>
          <p:nvPr>
            <p:ph type="body" idx="1"/>
          </p:nvPr>
        </p:nvPicPr>
        <p:blipFill rotWithShape="1">
          <a:blip r:embed="rId3" cstate="print">
            <a:alphaModFix/>
          </a:blip>
          <a:srcRect l="-35034" r="-35034"/>
          <a:stretch/>
        </p:blipFill>
        <p:spPr>
          <a:xfrm>
            <a:off x="323528" y="1700808"/>
            <a:ext cx="8639174" cy="4536502"/>
          </a:xfrm>
          <a:prstGeom prst="rect">
            <a:avLst/>
          </a:prstGeom>
          <a:noFill/>
          <a:ln>
            <a:noFill/>
          </a:ln>
        </p:spPr>
      </p:pic>
    </p:spTree>
    <p:extLst>
      <p:ext uri="{BB962C8B-B14F-4D97-AF65-F5344CB8AC3E}">
        <p14:creationId xmlns:p14="http://schemas.microsoft.com/office/powerpoint/2010/main" val="2427406"/>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dirty="0" smtClean="0"/>
              <a:t>Green and Red words</a:t>
            </a:r>
            <a:endParaRPr lang="en-GB" dirty="0"/>
          </a:p>
        </p:txBody>
      </p:sp>
      <p:pic>
        <p:nvPicPr>
          <p:cNvPr id="1028" name="Picture 4" descr="http://www.focusonphonics.co.uk/acatalog/rcards.jpg"/>
          <p:cNvPicPr>
            <a:picLocks noChangeAspect="1" noChangeArrowheads="1"/>
          </p:cNvPicPr>
          <p:nvPr/>
        </p:nvPicPr>
        <p:blipFill>
          <a:blip r:embed="rId2" cstate="print"/>
          <a:srcRect/>
          <a:stretch>
            <a:fillRect/>
          </a:stretch>
        </p:blipFill>
        <p:spPr bwMode="auto">
          <a:xfrm>
            <a:off x="5580112" y="836712"/>
            <a:ext cx="2952328" cy="2081391"/>
          </a:xfrm>
          <a:prstGeom prst="rect">
            <a:avLst/>
          </a:prstGeom>
          <a:noFill/>
        </p:spPr>
      </p:pic>
      <p:pic>
        <p:nvPicPr>
          <p:cNvPr id="1030" name="Picture 6" descr="http://www.focusonphonics.co.uk/acatalog/gcards.JPG"/>
          <p:cNvPicPr>
            <a:picLocks noChangeAspect="1" noChangeArrowheads="1"/>
          </p:cNvPicPr>
          <p:nvPr/>
        </p:nvPicPr>
        <p:blipFill>
          <a:blip r:embed="rId3" cstate="print"/>
          <a:srcRect/>
          <a:stretch>
            <a:fillRect/>
          </a:stretch>
        </p:blipFill>
        <p:spPr bwMode="auto">
          <a:xfrm>
            <a:off x="323528" y="836712"/>
            <a:ext cx="2839752" cy="2016224"/>
          </a:xfrm>
          <a:prstGeom prst="rect">
            <a:avLst/>
          </a:prstGeom>
          <a:noFill/>
        </p:spPr>
      </p:pic>
      <p:graphicFrame>
        <p:nvGraphicFramePr>
          <p:cNvPr id="7" name="Table 6"/>
          <p:cNvGraphicFramePr>
            <a:graphicFrameLocks noGrp="1"/>
          </p:cNvGraphicFramePr>
          <p:nvPr/>
        </p:nvGraphicFramePr>
        <p:xfrm>
          <a:off x="1547664" y="5122926"/>
          <a:ext cx="6096000" cy="1735074"/>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569774">
                <a:tc>
                  <a:txBody>
                    <a:bodyPr/>
                    <a:lstStyle/>
                    <a:p>
                      <a:pPr algn="ctr">
                        <a:lnSpc>
                          <a:spcPct val="115000"/>
                        </a:lnSpc>
                        <a:spcAft>
                          <a:spcPts val="0"/>
                        </a:spcAft>
                      </a:pPr>
                      <a:r>
                        <a:rPr lang="en-GB" sz="3300" dirty="0">
                          <a:latin typeface="Comic Sans MS"/>
                          <a:ea typeface="Calibri"/>
                          <a:cs typeface="Times New Roman"/>
                        </a:rPr>
                        <a:t>at</a:t>
                      </a:r>
                      <a:endParaRPr lang="en-GB" sz="700" dirty="0">
                        <a:latin typeface="Calibri"/>
                        <a:ea typeface="Calibri"/>
                        <a:cs typeface="Times New Roman"/>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3300">
                          <a:latin typeface="Comic Sans MS"/>
                          <a:ea typeface="Calibri"/>
                          <a:cs typeface="Times New Roman"/>
                        </a:rPr>
                        <a:t>mat</a:t>
                      </a:r>
                      <a:endParaRPr lang="en-GB" sz="700">
                        <a:latin typeface="Calibri"/>
                        <a:ea typeface="Calibri"/>
                        <a:cs typeface="Times New Roman"/>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69774">
                <a:tc>
                  <a:txBody>
                    <a:bodyPr/>
                    <a:lstStyle/>
                    <a:p>
                      <a:pPr algn="ctr">
                        <a:lnSpc>
                          <a:spcPct val="115000"/>
                        </a:lnSpc>
                        <a:spcAft>
                          <a:spcPts val="0"/>
                        </a:spcAft>
                      </a:pPr>
                      <a:r>
                        <a:rPr lang="en-GB" sz="3300">
                          <a:latin typeface="Comic Sans MS"/>
                          <a:ea typeface="Calibri"/>
                          <a:cs typeface="Times New Roman"/>
                        </a:rPr>
                        <a:t>dad</a:t>
                      </a:r>
                      <a:endParaRPr lang="en-GB" sz="700">
                        <a:latin typeface="Calibri"/>
                        <a:ea typeface="Calibri"/>
                        <a:cs typeface="Times New Roman"/>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3300" dirty="0">
                          <a:latin typeface="Comic Sans MS"/>
                          <a:ea typeface="Calibri"/>
                          <a:cs typeface="Times New Roman"/>
                        </a:rPr>
                        <a:t>sad</a:t>
                      </a:r>
                      <a:endParaRPr lang="en-GB" sz="700" dirty="0">
                        <a:latin typeface="Calibri"/>
                        <a:ea typeface="Calibri"/>
                        <a:cs typeface="Times New Roman"/>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69774">
                <a:tc>
                  <a:txBody>
                    <a:bodyPr/>
                    <a:lstStyle/>
                    <a:p>
                      <a:pPr algn="ctr">
                        <a:lnSpc>
                          <a:spcPct val="115000"/>
                        </a:lnSpc>
                        <a:spcAft>
                          <a:spcPts val="0"/>
                        </a:spcAft>
                      </a:pPr>
                      <a:r>
                        <a:rPr lang="en-GB" sz="3300">
                          <a:latin typeface="Comic Sans MS"/>
                          <a:ea typeface="Calibri"/>
                          <a:cs typeface="Times New Roman"/>
                        </a:rPr>
                        <a:t>mad</a:t>
                      </a:r>
                      <a:endParaRPr lang="en-GB" sz="700">
                        <a:latin typeface="Calibri"/>
                        <a:ea typeface="Calibri"/>
                        <a:cs typeface="Times New Roman"/>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3300" dirty="0">
                          <a:latin typeface="Comic Sans MS"/>
                          <a:ea typeface="Calibri"/>
                          <a:cs typeface="Times New Roman"/>
                        </a:rPr>
                        <a:t>sat</a:t>
                      </a:r>
                      <a:endParaRPr lang="en-GB" sz="700" dirty="0">
                        <a:latin typeface="Calibri"/>
                        <a:ea typeface="Calibri"/>
                        <a:cs typeface="Times New Roman"/>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031" name="Rectangle 7"/>
          <p:cNvSpPr>
            <a:spLocks noChangeArrowheads="1"/>
          </p:cNvSpPr>
          <p:nvPr/>
        </p:nvSpPr>
        <p:spPr bwMode="auto">
          <a:xfrm>
            <a:off x="0" y="-63787"/>
            <a:ext cx="229550"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395536" y="3068960"/>
            <a:ext cx="8532440" cy="2308324"/>
          </a:xfrm>
          <a:prstGeom prst="rect">
            <a:avLst/>
          </a:prstGeom>
        </p:spPr>
        <p:txBody>
          <a:bodyPr wrap="square">
            <a:spAutoFit/>
          </a:bodyPr>
          <a:lstStyle/>
          <a:p>
            <a:pPr lvl="0" fontAlgn="base">
              <a:spcBef>
                <a:spcPct val="0"/>
              </a:spcBef>
              <a:spcAft>
                <a:spcPct val="0"/>
              </a:spcAft>
            </a:pPr>
            <a:r>
              <a:rPr lang="en-GB" sz="1400" b="1" u="sng" dirty="0" smtClean="0">
                <a:solidFill>
                  <a:prstClr val="black"/>
                </a:solidFill>
                <a:latin typeface="Comic Sans MS" pitchFamily="66" charset="0"/>
                <a:ea typeface="Calibri" pitchFamily="34" charset="0"/>
                <a:cs typeface="Times New Roman" pitchFamily="18" charset="0"/>
              </a:rPr>
              <a:t>Green words set 1.1</a:t>
            </a:r>
            <a:endParaRPr lang="en-GB" sz="800" dirty="0" smtClean="0">
              <a:solidFill>
                <a:prstClr val="black"/>
              </a:solidFill>
              <a:latin typeface="Arial" pitchFamily="34" charset="0"/>
              <a:cs typeface="Arial" pitchFamily="34" charset="0"/>
            </a:endParaRPr>
          </a:p>
          <a:p>
            <a:pPr lvl="0" eaLnBrk="0" fontAlgn="base" hangingPunct="0">
              <a:spcBef>
                <a:spcPct val="0"/>
              </a:spcBef>
              <a:spcAft>
                <a:spcPct val="0"/>
              </a:spcAft>
            </a:pPr>
            <a:r>
              <a:rPr lang="en-GB" sz="1400" dirty="0" smtClean="0">
                <a:solidFill>
                  <a:prstClr val="black"/>
                </a:solidFill>
                <a:latin typeface="Comic Sans MS" pitchFamily="66" charset="0"/>
                <a:ea typeface="Calibri" pitchFamily="34" charset="0"/>
                <a:cs typeface="Times New Roman" pitchFamily="18" charset="0"/>
              </a:rPr>
              <a:t>These are the green words from set 1.1. Your child has already learnt these sounds at home. Green words are decidable words, </a:t>
            </a:r>
            <a:r>
              <a:rPr lang="en-GB" sz="1400" dirty="0" smtClean="0">
                <a:solidFill>
                  <a:srgbClr val="030300"/>
                </a:solidFill>
                <a:latin typeface="Comic Sans MS" pitchFamily="66" charset="0"/>
                <a:ea typeface="Calibri" pitchFamily="34" charset="0"/>
                <a:cs typeface="Arial" pitchFamily="34" charset="0"/>
              </a:rPr>
              <a:t>Children know to sound out or </a:t>
            </a:r>
            <a:r>
              <a:rPr lang="en-GB" sz="1400" dirty="0" smtClean="0">
                <a:solidFill>
                  <a:srgbClr val="030300"/>
                </a:solidFill>
                <a:ea typeface="Calibri" pitchFamily="34" charset="0"/>
                <a:cs typeface="Arial" pitchFamily="34" charset="0"/>
              </a:rPr>
              <a:t>‘</a:t>
            </a:r>
            <a:r>
              <a:rPr lang="en-GB" sz="1400" dirty="0" smtClean="0">
                <a:solidFill>
                  <a:srgbClr val="030300"/>
                </a:solidFill>
                <a:latin typeface="Comic Sans MS" pitchFamily="66" charset="0"/>
                <a:ea typeface="Calibri" pitchFamily="34" charset="0"/>
                <a:cs typeface="Arial" pitchFamily="34" charset="0"/>
              </a:rPr>
              <a:t>Fred Talk</a:t>
            </a:r>
            <a:r>
              <a:rPr lang="en-GB" sz="1400" dirty="0" smtClean="0">
                <a:solidFill>
                  <a:srgbClr val="030300"/>
                </a:solidFill>
                <a:ea typeface="Calibri" pitchFamily="34" charset="0"/>
                <a:cs typeface="Arial" pitchFamily="34" charset="0"/>
              </a:rPr>
              <a:t>’</a:t>
            </a:r>
            <a:r>
              <a:rPr lang="en-GB" sz="1400" dirty="0" smtClean="0">
                <a:solidFill>
                  <a:srgbClr val="030300"/>
                </a:solidFill>
                <a:latin typeface="Comic Sans MS" pitchFamily="66" charset="0"/>
                <a:ea typeface="Calibri" pitchFamily="34" charset="0"/>
                <a:cs typeface="Arial" pitchFamily="34" charset="0"/>
              </a:rPr>
              <a:t> each sound whilst pointing underneath the letters, then to blend the sounds to make the word. If your child knows them on sight they can read them without sounding out and this is an important progression in their reading</a:t>
            </a:r>
            <a:r>
              <a:rPr lang="en-GB" sz="1400" dirty="0" smtClean="0">
                <a:solidFill>
                  <a:prstClr val="black"/>
                </a:solidFill>
                <a:latin typeface="Comic Sans MS" pitchFamily="66" charset="0"/>
                <a:ea typeface="Calibri" pitchFamily="34" charset="0"/>
                <a:cs typeface="Times New Roman" pitchFamily="18" charset="0"/>
              </a:rPr>
              <a:t>. These words can also be found on our school website, just follow the link to Read Write Inc phonics.</a:t>
            </a:r>
            <a:endParaRPr lang="en-GB" sz="800" dirty="0" smtClean="0">
              <a:solidFill>
                <a:prstClr val="black"/>
              </a:solidFill>
              <a:latin typeface="Arial" pitchFamily="34" charset="0"/>
              <a:cs typeface="Arial" pitchFamily="34" charset="0"/>
            </a:endParaRPr>
          </a:p>
          <a:p>
            <a:pPr lvl="0" eaLnBrk="0" fontAlgn="base" hangingPunct="0">
              <a:spcBef>
                <a:spcPct val="0"/>
              </a:spcBef>
              <a:spcAft>
                <a:spcPct val="0"/>
              </a:spcAft>
            </a:pPr>
            <a:r>
              <a:rPr lang="en-GB" sz="1400" b="1" u="sng" dirty="0" smtClean="0">
                <a:solidFill>
                  <a:prstClr val="black"/>
                </a:solidFill>
                <a:latin typeface="Comic Sans MS" pitchFamily="66" charset="0"/>
                <a:ea typeface="Calibri" pitchFamily="34" charset="0"/>
                <a:cs typeface="Times New Roman" pitchFamily="18" charset="0"/>
              </a:rPr>
              <a:t>As your child progresses to the next level of RWI this card should be returned so it can be replaced with the next group of green words</a:t>
            </a:r>
            <a:r>
              <a:rPr lang="en-GB" sz="1400" dirty="0" smtClean="0">
                <a:solidFill>
                  <a:prstClr val="black"/>
                </a:solidFill>
                <a:latin typeface="Comic Sans MS" pitchFamily="66" charset="0"/>
                <a:ea typeface="Calibri" pitchFamily="34" charset="0"/>
                <a:cs typeface="Times New Roman" pitchFamily="18" charset="0"/>
              </a:rPr>
              <a:t>.</a:t>
            </a:r>
            <a:endParaRPr lang="en-GB" sz="800" dirty="0" smtClean="0">
              <a:solidFill>
                <a:prstClr val="black"/>
              </a:solidFill>
              <a:latin typeface="Arial" pitchFamily="34" charset="0"/>
              <a:cs typeface="Arial" pitchFamily="34" charset="0"/>
            </a:endParaRPr>
          </a:p>
          <a:p>
            <a:pPr lvl="0" eaLnBrk="0" fontAlgn="base" hangingPunct="0">
              <a:spcBef>
                <a:spcPct val="0"/>
              </a:spcBef>
              <a:spcAft>
                <a:spcPct val="0"/>
              </a:spcAft>
            </a:pPr>
            <a:r>
              <a:rPr lang="en-GB" sz="1400" dirty="0" smtClean="0">
                <a:solidFill>
                  <a:prstClr val="black"/>
                </a:solidFill>
                <a:latin typeface="Comic Sans MS" pitchFamily="66" charset="0"/>
                <a:ea typeface="Calibri" pitchFamily="34" charset="0"/>
                <a:cs typeface="Times New Roman" pitchFamily="18" charset="0"/>
              </a:rPr>
              <a:t>Thank you for your support.</a:t>
            </a:r>
            <a:endParaRPr lang="en-GB" sz="800" dirty="0" smtClean="0">
              <a:solidFill>
                <a:prstClr val="black"/>
              </a:solidFill>
              <a:latin typeface="Arial" pitchFamily="34" charset="0"/>
              <a:cs typeface="Arial" pitchFamily="34" charset="0"/>
            </a:endParaRPr>
          </a:p>
          <a:p>
            <a:pPr lvl="0" eaLnBrk="0" fontAlgn="base" hangingPunct="0">
              <a:spcBef>
                <a:spcPct val="0"/>
              </a:spcBef>
              <a:spcAft>
                <a:spcPct val="0"/>
              </a:spcAft>
            </a:pPr>
            <a:endParaRPr lang="en-GB" dirty="0" smtClean="0">
              <a:solidFill>
                <a:prstClr val="black"/>
              </a:solidFill>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628800"/>
            <a:ext cx="8352928" cy="4524315"/>
          </a:xfrm>
          <a:prstGeom prst="rect">
            <a:avLst/>
          </a:prstGeom>
        </p:spPr>
        <p:txBody>
          <a:bodyPr wrap="square">
            <a:spAutoFit/>
          </a:bodyPr>
          <a:lstStyle/>
          <a:p>
            <a:pPr defTabSz="457200">
              <a:defRPr/>
            </a:pPr>
            <a:r>
              <a:rPr lang="en-GB" sz="3600" dirty="0" smtClean="0">
                <a:solidFill>
                  <a:srgbClr val="0070C0"/>
                </a:solidFill>
                <a:latin typeface="Arial" pitchFamily="34" charset="0"/>
                <a:cs typeface="Arial" pitchFamily="34" charset="0"/>
              </a:rPr>
              <a:t>This is Fred.</a:t>
            </a:r>
          </a:p>
          <a:p>
            <a:pPr defTabSz="457200">
              <a:defRPr/>
            </a:pPr>
            <a:r>
              <a:rPr lang="en-GB" sz="3600" dirty="0" smtClean="0">
                <a:solidFill>
                  <a:srgbClr val="0070C0"/>
                </a:solidFill>
                <a:latin typeface="Arial" pitchFamily="34" charset="0"/>
                <a:cs typeface="Arial" pitchFamily="34" charset="0"/>
              </a:rPr>
              <a:t>He is a frog who can only speak in sounds, and we call this </a:t>
            </a:r>
            <a:r>
              <a:rPr lang="en-GB" sz="3600" b="1" u="sng" dirty="0" smtClean="0">
                <a:solidFill>
                  <a:srgbClr val="FF0000"/>
                </a:solidFill>
                <a:latin typeface="Arial" pitchFamily="34" charset="0"/>
                <a:cs typeface="Arial" pitchFamily="34" charset="0"/>
              </a:rPr>
              <a:t>Fred Talk</a:t>
            </a:r>
            <a:r>
              <a:rPr lang="en-GB" sz="3600" dirty="0" smtClean="0">
                <a:solidFill>
                  <a:srgbClr val="0070C0"/>
                </a:solidFill>
                <a:latin typeface="Arial" pitchFamily="34" charset="0"/>
                <a:cs typeface="Arial" pitchFamily="34" charset="0"/>
              </a:rPr>
              <a:t>.</a:t>
            </a:r>
            <a:r>
              <a:rPr lang="en-US" sz="3600" dirty="0" smtClean="0">
                <a:latin typeface="Arial" pitchFamily="34" charset="0"/>
                <a:cs typeface="Arial" pitchFamily="34" charset="0"/>
              </a:rPr>
              <a:t> For example: m-a-t</a:t>
            </a:r>
          </a:p>
          <a:p>
            <a:pPr defTabSz="457200">
              <a:defRPr/>
            </a:pPr>
            <a:r>
              <a:rPr lang="en-US" sz="3600" dirty="0" smtClean="0">
                <a:latin typeface="Arial" pitchFamily="34" charset="0"/>
                <a:cs typeface="Arial" pitchFamily="34" charset="0"/>
              </a:rPr>
              <a:t>                l-u-n-</a:t>
            </a:r>
            <a:r>
              <a:rPr lang="en-US" sz="3600" dirty="0" err="1" smtClean="0">
                <a:latin typeface="Arial" pitchFamily="34" charset="0"/>
                <a:cs typeface="Arial" pitchFamily="34" charset="0"/>
              </a:rPr>
              <a:t>ch</a:t>
            </a:r>
            <a:r>
              <a:rPr lang="en-US" sz="3600" dirty="0" smtClean="0">
                <a:latin typeface="Arial" pitchFamily="34" charset="0"/>
                <a:cs typeface="Arial" pitchFamily="34" charset="0"/>
              </a:rPr>
              <a:t>.</a:t>
            </a:r>
          </a:p>
          <a:p>
            <a:pPr defTabSz="457200">
              <a:defRPr/>
            </a:pPr>
            <a:endParaRPr lang="en-US" sz="3600" dirty="0" smtClean="0">
              <a:solidFill>
                <a:srgbClr val="0070C0"/>
              </a:solidFill>
              <a:latin typeface="Arial" pitchFamily="34" charset="0"/>
              <a:cs typeface="Arial" pitchFamily="34" charset="0"/>
            </a:endParaRPr>
          </a:p>
          <a:p>
            <a:pPr defTabSz="457200">
              <a:defRPr/>
            </a:pPr>
            <a:r>
              <a:rPr lang="en-US" sz="3600" dirty="0" smtClean="0">
                <a:solidFill>
                  <a:srgbClr val="0070C0"/>
                </a:solidFill>
                <a:latin typeface="Arial" pitchFamily="34" charset="0"/>
                <a:cs typeface="Arial" pitchFamily="34" charset="0"/>
              </a:rPr>
              <a:t>He helps children sound out words so they can read and spell.</a:t>
            </a:r>
          </a:p>
        </p:txBody>
      </p:sp>
      <p:pic>
        <p:nvPicPr>
          <p:cNvPr id="4" name="Picture 2" descr="Image result for fred rwi clip art"/>
          <p:cNvPicPr>
            <a:picLocks noChangeAspect="1" noChangeArrowheads="1"/>
          </p:cNvPicPr>
          <p:nvPr/>
        </p:nvPicPr>
        <p:blipFill>
          <a:blip r:embed="rId3" cstate="print"/>
          <a:srcRect/>
          <a:stretch>
            <a:fillRect/>
          </a:stretch>
        </p:blipFill>
        <p:spPr bwMode="auto">
          <a:xfrm rot="3175555">
            <a:off x="6962839" y="281411"/>
            <a:ext cx="1440887" cy="1477520"/>
          </a:xfrm>
          <a:prstGeom prst="rect">
            <a:avLst/>
          </a:prstGeom>
          <a:noFill/>
        </p:spPr>
      </p:pic>
      <p:sp>
        <p:nvSpPr>
          <p:cNvPr id="5" name="Rectangle 4"/>
          <p:cNvSpPr/>
          <p:nvPr/>
        </p:nvSpPr>
        <p:spPr>
          <a:xfrm>
            <a:off x="2339752" y="332656"/>
            <a:ext cx="4536504" cy="707886"/>
          </a:xfrm>
          <a:prstGeom prst="rect">
            <a:avLst/>
          </a:prstGeom>
        </p:spPr>
        <p:txBody>
          <a:bodyPr wrap="square">
            <a:spAutoFit/>
          </a:bodyPr>
          <a:lstStyle/>
          <a:p>
            <a:pPr algn="ctr"/>
            <a:r>
              <a:rPr lang="en-GB" altLang="en-US" sz="4000" b="1" dirty="0" smtClean="0">
                <a:latin typeface="Arial" pitchFamily="34" charset="0"/>
                <a:cs typeface="Arial" pitchFamily="34" charset="0"/>
              </a:rPr>
              <a:t>Fred Talk</a:t>
            </a:r>
            <a:endParaRPr lang="en-GB" sz="4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1400</Words>
  <Application>Microsoft Office PowerPoint</Application>
  <PresentationFormat>On-screen Show (4:3)</PresentationFormat>
  <Paragraphs>190</Paragraphs>
  <Slides>18</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MS PGothic</vt:lpstr>
      <vt:lpstr>MS PGothic</vt:lpstr>
      <vt:lpstr>Arial</vt:lpstr>
      <vt:lpstr>Arial Unicode MS</vt:lpstr>
      <vt:lpstr>Calibri</vt:lpstr>
      <vt:lpstr>Comic Sans MS</vt:lpstr>
      <vt:lpstr>Gill Sans</vt:lpstr>
      <vt:lpstr>Times New Roman</vt:lpstr>
      <vt:lpstr>Wingdings</vt:lpstr>
      <vt:lpstr>ヒラギノ角ゴ ProN W3</vt:lpstr>
      <vt:lpstr>Office Theme</vt:lpstr>
      <vt:lpstr>PowerPoint Presentation</vt:lpstr>
      <vt:lpstr>PowerPoint Presentation</vt:lpstr>
      <vt:lpstr>English alphabetic code</vt:lpstr>
      <vt:lpstr>Read Write Inc. Phonics</vt:lpstr>
      <vt:lpstr>Accuracy          Fluency          Enjoyment            Reading and Writing</vt:lpstr>
      <vt:lpstr>PowerPoint Presentation</vt:lpstr>
      <vt:lpstr>Speed Sounds chart – Set 3  This chart shows the most usual graphemes for the 44 sounds </vt:lpstr>
      <vt:lpstr>Green and Red words</vt:lpstr>
      <vt:lpstr>PowerPoint Presentation</vt:lpstr>
      <vt:lpstr>Fred fingers</vt:lpstr>
      <vt:lpstr>Nonsense words </vt:lpstr>
      <vt:lpstr>PowerPoint Presentation</vt:lpstr>
      <vt:lpstr>Read Write Inc. Storybooks at home How can you help?</vt:lpstr>
      <vt:lpstr>Assessment </vt:lpstr>
      <vt:lpstr>Phonics Screening check in Year One</vt:lpstr>
      <vt:lpstr>PowerPoint Presentation</vt:lpstr>
      <vt:lpstr>RWI in action!</vt:lpstr>
      <vt:lpstr>Any other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stsk017</dc:creator>
  <cp:lastModifiedBy>Helen Beveridge</cp:lastModifiedBy>
  <cp:revision>35</cp:revision>
  <dcterms:created xsi:type="dcterms:W3CDTF">2016-09-24T07:23:28Z</dcterms:created>
  <dcterms:modified xsi:type="dcterms:W3CDTF">2022-01-28T12:01:40Z</dcterms:modified>
</cp:coreProperties>
</file>